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sldIdLst>
    <p:sldId id="256" r:id="rId5"/>
    <p:sldId id="296" r:id="rId6"/>
    <p:sldId id="258" r:id="rId7"/>
    <p:sldId id="262" r:id="rId8"/>
    <p:sldId id="286" r:id="rId9"/>
    <p:sldId id="287" r:id="rId10"/>
    <p:sldId id="280" r:id="rId11"/>
    <p:sldId id="281" r:id="rId12"/>
    <p:sldId id="259" r:id="rId13"/>
    <p:sldId id="288" r:id="rId14"/>
    <p:sldId id="263" r:id="rId15"/>
    <p:sldId id="265" r:id="rId16"/>
    <p:sldId id="275" r:id="rId17"/>
    <p:sldId id="282" r:id="rId18"/>
    <p:sldId id="290" r:id="rId19"/>
    <p:sldId id="267" r:id="rId20"/>
    <p:sldId id="271" r:id="rId21"/>
    <p:sldId id="268" r:id="rId22"/>
    <p:sldId id="269" r:id="rId23"/>
    <p:sldId id="273" r:id="rId24"/>
    <p:sldId id="276" r:id="rId25"/>
    <p:sldId id="283" r:id="rId26"/>
    <p:sldId id="293" r:id="rId27"/>
    <p:sldId id="294" r:id="rId28"/>
    <p:sldId id="284" r:id="rId29"/>
    <p:sldId id="285" r:id="rId30"/>
    <p:sldId id="274" r:id="rId31"/>
    <p:sldId id="291" r:id="rId32"/>
    <p:sldId id="292" r:id="rId33"/>
    <p:sldId id="277" r:id="rId34"/>
    <p:sldId id="278" r:id="rId35"/>
    <p:sldId id="295" r:id="rId36"/>
    <p:sldId id="279" r:id="rId37"/>
    <p:sldId id="25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4"/>
    <p:restoredTop sz="96327"/>
  </p:normalViewPr>
  <p:slideViewPr>
    <p:cSldViewPr snapToGrid="0" snapToObjects="1">
      <p:cViewPr varScale="1">
        <p:scale>
          <a:sx n="162" d="100"/>
          <a:sy n="162" d="100"/>
        </p:scale>
        <p:origin x="216"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8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8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ACA4D-A108-4815-A205-306D6AD737A1}"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8A6E30A3-35B7-4FF5-A842-5B6ED89EEEF4}">
      <dgm:prSet custT="1"/>
      <dgm:spPr/>
      <dgm:t>
        <a:bodyPr/>
        <a:lstStyle/>
        <a:p>
          <a:endParaRPr lang="en-US" sz="1400" dirty="0"/>
        </a:p>
        <a:p>
          <a:r>
            <a:rPr lang="en-US" sz="1400" dirty="0"/>
            <a:t>A Collaborate link for the team for meetings – you may need to give them a ‘presenter’ link</a:t>
          </a:r>
        </a:p>
      </dgm:t>
    </dgm:pt>
    <dgm:pt modelId="{F4AD833E-2820-432C-BE13-0A20F7825C16}" type="parTrans" cxnId="{615DBD9E-4316-4C97-8E84-DFF92DD8BE61}">
      <dgm:prSet/>
      <dgm:spPr/>
      <dgm:t>
        <a:bodyPr/>
        <a:lstStyle/>
        <a:p>
          <a:endParaRPr lang="en-US" sz="3200"/>
        </a:p>
      </dgm:t>
    </dgm:pt>
    <dgm:pt modelId="{D4BC91C2-30C8-432C-9362-A00E63D5CCA2}" type="sibTrans" cxnId="{615DBD9E-4316-4C97-8E84-DFF92DD8BE61}">
      <dgm:prSet/>
      <dgm:spPr/>
      <dgm:t>
        <a:bodyPr/>
        <a:lstStyle/>
        <a:p>
          <a:endParaRPr lang="en-US"/>
        </a:p>
      </dgm:t>
    </dgm:pt>
    <dgm:pt modelId="{540735CF-1D19-4318-A7ED-352E087740A7}">
      <dgm:prSet/>
      <dgm:spPr/>
      <dgm:t>
        <a:bodyPr/>
        <a:lstStyle/>
        <a:p>
          <a:r>
            <a:rPr lang="en-US" dirty="0"/>
            <a:t>An Open Forum discussion board for the team to discuss ideas</a:t>
          </a:r>
        </a:p>
      </dgm:t>
    </dgm:pt>
    <dgm:pt modelId="{7F069B89-95EC-42C7-A2B2-D8997D4E3BCC}" type="parTrans" cxnId="{688F4CC1-B841-478D-A123-A196514540E9}">
      <dgm:prSet/>
      <dgm:spPr/>
      <dgm:t>
        <a:bodyPr/>
        <a:lstStyle/>
        <a:p>
          <a:endParaRPr lang="en-US" sz="3200"/>
        </a:p>
      </dgm:t>
    </dgm:pt>
    <dgm:pt modelId="{8CF73A6D-78A7-4772-A6A0-F442A5190888}" type="sibTrans" cxnId="{688F4CC1-B841-478D-A123-A196514540E9}">
      <dgm:prSet/>
      <dgm:spPr/>
      <dgm:t>
        <a:bodyPr/>
        <a:lstStyle/>
        <a:p>
          <a:endParaRPr lang="en-US"/>
        </a:p>
      </dgm:t>
    </dgm:pt>
    <dgm:pt modelId="{0C32E92C-4B5C-8547-B66D-BD69D3363528}">
      <dgm:prSet/>
      <dgm:spPr/>
      <dgm:t>
        <a:bodyPr/>
        <a:lstStyle/>
        <a:p>
          <a:r>
            <a:rPr lang="en-US" dirty="0"/>
            <a:t>A Team Wiki page</a:t>
          </a:r>
          <a:endParaRPr lang="en-GB" dirty="0"/>
        </a:p>
      </dgm:t>
    </dgm:pt>
    <dgm:pt modelId="{8BE86B44-0242-1446-ABDA-C2264133205E}" type="parTrans" cxnId="{FBE7EB61-72D5-0047-B3DB-7233641A6770}">
      <dgm:prSet/>
      <dgm:spPr/>
      <dgm:t>
        <a:bodyPr/>
        <a:lstStyle/>
        <a:p>
          <a:endParaRPr lang="en-GB" sz="3200"/>
        </a:p>
      </dgm:t>
    </dgm:pt>
    <dgm:pt modelId="{4AB8D5ED-0B7B-AC4E-A7B3-9EE63DDC5946}" type="sibTrans" cxnId="{FBE7EB61-72D5-0047-B3DB-7233641A6770}">
      <dgm:prSet/>
      <dgm:spPr/>
      <dgm:t>
        <a:bodyPr/>
        <a:lstStyle/>
        <a:p>
          <a:endParaRPr lang="en-GB"/>
        </a:p>
      </dgm:t>
    </dgm:pt>
    <dgm:pt modelId="{79F890B6-AD41-4F4C-952B-BE1CB2AB967A}" type="pres">
      <dgm:prSet presAssocID="{504ACA4D-A108-4815-A205-306D6AD737A1}" presName="root" presStyleCnt="0">
        <dgm:presLayoutVars>
          <dgm:dir/>
          <dgm:resizeHandles val="exact"/>
        </dgm:presLayoutVars>
      </dgm:prSet>
      <dgm:spPr/>
    </dgm:pt>
    <dgm:pt modelId="{FDCFDDF0-287B-4FA4-A42D-2AEC41C8F6E5}" type="pres">
      <dgm:prSet presAssocID="{8A6E30A3-35B7-4FF5-A842-5B6ED89EEEF4}" presName="compNode" presStyleCnt="0"/>
      <dgm:spPr/>
    </dgm:pt>
    <dgm:pt modelId="{887F7CB5-8337-4333-803B-12F699AA86FE}" type="pres">
      <dgm:prSet presAssocID="{8A6E30A3-35B7-4FF5-A842-5B6ED89EEEF4}" presName="iconRect" presStyleLbl="node1" presStyleIdx="0" presStyleCnt="3" custFlipHor="1" custScaleX="168048" custScaleY="42590"/>
      <dgm:spPr>
        <a:ln>
          <a:noFill/>
        </a:ln>
      </dgm:spPr>
    </dgm:pt>
    <dgm:pt modelId="{1BB9F6B3-F42E-4127-B8BE-36EAEE17AE7C}" type="pres">
      <dgm:prSet presAssocID="{8A6E30A3-35B7-4FF5-A842-5B6ED89EEEF4}" presName="spaceRect" presStyleCnt="0"/>
      <dgm:spPr/>
    </dgm:pt>
    <dgm:pt modelId="{ECEE5493-9DA7-48EE-AF44-793435860090}" type="pres">
      <dgm:prSet presAssocID="{8A6E30A3-35B7-4FF5-A842-5B6ED89EEEF4}" presName="textRect" presStyleLbl="revTx" presStyleIdx="0" presStyleCnt="3" custScaleX="105260">
        <dgm:presLayoutVars>
          <dgm:chMax val="1"/>
          <dgm:chPref val="1"/>
        </dgm:presLayoutVars>
      </dgm:prSet>
      <dgm:spPr/>
    </dgm:pt>
    <dgm:pt modelId="{FC3CE0DE-2E8E-44B4-ADDA-47FB75611F70}" type="pres">
      <dgm:prSet presAssocID="{D4BC91C2-30C8-432C-9362-A00E63D5CCA2}" presName="sibTrans" presStyleCnt="0"/>
      <dgm:spPr/>
    </dgm:pt>
    <dgm:pt modelId="{07A3CE04-5520-4F14-BAA4-50AF10E62C6F}" type="pres">
      <dgm:prSet presAssocID="{540735CF-1D19-4318-A7ED-352E087740A7}" presName="compNode" presStyleCnt="0"/>
      <dgm:spPr/>
    </dgm:pt>
    <dgm:pt modelId="{67D2ADD5-10B2-4D25-A1A4-62BBCC3458F8}" type="pres">
      <dgm:prSet presAssocID="{540735CF-1D19-4318-A7ED-352E087740A7}" presName="iconRect" presStyleLbl="node1" presStyleIdx="1" presStyleCnt="3" custScaleX="91163" custScaleY="53362"/>
      <dgm:spPr>
        <a:ln>
          <a:noFill/>
        </a:ln>
      </dgm:spPr>
    </dgm:pt>
    <dgm:pt modelId="{A2BF44C2-BB2C-4B68-820E-8A796B1D56C5}" type="pres">
      <dgm:prSet presAssocID="{540735CF-1D19-4318-A7ED-352E087740A7}" presName="spaceRect" presStyleCnt="0"/>
      <dgm:spPr/>
    </dgm:pt>
    <dgm:pt modelId="{7E240969-7A31-45DD-AD62-B632E8978B19}" type="pres">
      <dgm:prSet presAssocID="{540735CF-1D19-4318-A7ED-352E087740A7}" presName="textRect" presStyleLbl="revTx" presStyleIdx="1" presStyleCnt="3">
        <dgm:presLayoutVars>
          <dgm:chMax val="1"/>
          <dgm:chPref val="1"/>
        </dgm:presLayoutVars>
      </dgm:prSet>
      <dgm:spPr/>
    </dgm:pt>
    <dgm:pt modelId="{A6192489-20EB-A04E-8300-F3C53AB2D04E}" type="pres">
      <dgm:prSet presAssocID="{8CF73A6D-78A7-4772-A6A0-F442A5190888}" presName="sibTrans" presStyleCnt="0"/>
      <dgm:spPr/>
    </dgm:pt>
    <dgm:pt modelId="{400D27D0-6461-DB4F-BE0A-4BD717D5E05B}" type="pres">
      <dgm:prSet presAssocID="{0C32E92C-4B5C-8547-B66D-BD69D3363528}" presName="compNode" presStyleCnt="0"/>
      <dgm:spPr/>
    </dgm:pt>
    <dgm:pt modelId="{A6FD94DF-A4B2-5846-A282-8147E496BA53}" type="pres">
      <dgm:prSet presAssocID="{0C32E92C-4B5C-8547-B66D-BD69D3363528}" presName="iconRect" presStyleLbl="node1" presStyleIdx="2" presStyleCnt="3" custScaleX="98094" custScaleY="58478"/>
      <dgm:spPr>
        <a:ln>
          <a:noFill/>
        </a:ln>
      </dgm:spPr>
    </dgm:pt>
    <dgm:pt modelId="{FEE9989A-4198-D745-A11C-BE84149EAF77}" type="pres">
      <dgm:prSet presAssocID="{0C32E92C-4B5C-8547-B66D-BD69D3363528}" presName="spaceRect" presStyleCnt="0"/>
      <dgm:spPr/>
    </dgm:pt>
    <dgm:pt modelId="{2AB96737-59BB-7949-BAF8-383804D85C33}" type="pres">
      <dgm:prSet presAssocID="{0C32E92C-4B5C-8547-B66D-BD69D3363528}" presName="textRect" presStyleLbl="revTx" presStyleIdx="2" presStyleCnt="3" custScaleX="145572">
        <dgm:presLayoutVars>
          <dgm:chMax val="1"/>
          <dgm:chPref val="1"/>
        </dgm:presLayoutVars>
      </dgm:prSet>
      <dgm:spPr/>
    </dgm:pt>
  </dgm:ptLst>
  <dgm:cxnLst>
    <dgm:cxn modelId="{D400C61E-072B-442A-97C4-0CD11BC47A2D}" type="presOf" srcId="{8A6E30A3-35B7-4FF5-A842-5B6ED89EEEF4}" destId="{ECEE5493-9DA7-48EE-AF44-793435860090}" srcOrd="0" destOrd="0" presId="urn:microsoft.com/office/officeart/2018/2/layout/IconLabelList"/>
    <dgm:cxn modelId="{17516C32-97AE-1741-A344-72D33B75504A}" type="presOf" srcId="{0C32E92C-4B5C-8547-B66D-BD69D3363528}" destId="{2AB96737-59BB-7949-BAF8-383804D85C33}" srcOrd="0" destOrd="0" presId="urn:microsoft.com/office/officeart/2018/2/layout/IconLabelList"/>
    <dgm:cxn modelId="{FBE7EB61-72D5-0047-B3DB-7233641A6770}" srcId="{504ACA4D-A108-4815-A205-306D6AD737A1}" destId="{0C32E92C-4B5C-8547-B66D-BD69D3363528}" srcOrd="2" destOrd="0" parTransId="{8BE86B44-0242-1446-ABDA-C2264133205E}" sibTransId="{4AB8D5ED-0B7B-AC4E-A7B3-9EE63DDC5946}"/>
    <dgm:cxn modelId="{615DBD9E-4316-4C97-8E84-DFF92DD8BE61}" srcId="{504ACA4D-A108-4815-A205-306D6AD737A1}" destId="{8A6E30A3-35B7-4FF5-A842-5B6ED89EEEF4}" srcOrd="0" destOrd="0" parTransId="{F4AD833E-2820-432C-BE13-0A20F7825C16}" sibTransId="{D4BC91C2-30C8-432C-9362-A00E63D5CCA2}"/>
    <dgm:cxn modelId="{688F4CC1-B841-478D-A123-A196514540E9}" srcId="{504ACA4D-A108-4815-A205-306D6AD737A1}" destId="{540735CF-1D19-4318-A7ED-352E087740A7}" srcOrd="1" destOrd="0" parTransId="{7F069B89-95EC-42C7-A2B2-D8997D4E3BCC}" sibTransId="{8CF73A6D-78A7-4772-A6A0-F442A5190888}"/>
    <dgm:cxn modelId="{C94CEEE2-B822-420F-AF3F-82CED127CCC8}" type="presOf" srcId="{540735CF-1D19-4318-A7ED-352E087740A7}" destId="{7E240969-7A31-45DD-AD62-B632E8978B19}" srcOrd="0" destOrd="0" presId="urn:microsoft.com/office/officeart/2018/2/layout/IconLabelList"/>
    <dgm:cxn modelId="{E8989EE5-BB20-4A04-B9B1-111FEC24213C}" type="presOf" srcId="{504ACA4D-A108-4815-A205-306D6AD737A1}" destId="{79F890B6-AD41-4F4C-952B-BE1CB2AB967A}" srcOrd="0" destOrd="0" presId="urn:microsoft.com/office/officeart/2018/2/layout/IconLabelList"/>
    <dgm:cxn modelId="{BCF1F25C-5C67-4E24-A2A7-075859553484}" type="presParOf" srcId="{79F890B6-AD41-4F4C-952B-BE1CB2AB967A}" destId="{FDCFDDF0-287B-4FA4-A42D-2AEC41C8F6E5}" srcOrd="0" destOrd="0" presId="urn:microsoft.com/office/officeart/2018/2/layout/IconLabelList"/>
    <dgm:cxn modelId="{96553E9D-8BCE-4D7E-AF6F-0484E5140633}" type="presParOf" srcId="{FDCFDDF0-287B-4FA4-A42D-2AEC41C8F6E5}" destId="{887F7CB5-8337-4333-803B-12F699AA86FE}" srcOrd="0" destOrd="0" presId="urn:microsoft.com/office/officeart/2018/2/layout/IconLabelList"/>
    <dgm:cxn modelId="{9B30CF0D-255D-417D-8FF6-E9F53849E589}" type="presParOf" srcId="{FDCFDDF0-287B-4FA4-A42D-2AEC41C8F6E5}" destId="{1BB9F6B3-F42E-4127-B8BE-36EAEE17AE7C}" srcOrd="1" destOrd="0" presId="urn:microsoft.com/office/officeart/2018/2/layout/IconLabelList"/>
    <dgm:cxn modelId="{766A31FF-1973-40D9-A93E-6923A87F9891}" type="presParOf" srcId="{FDCFDDF0-287B-4FA4-A42D-2AEC41C8F6E5}" destId="{ECEE5493-9DA7-48EE-AF44-793435860090}" srcOrd="2" destOrd="0" presId="urn:microsoft.com/office/officeart/2018/2/layout/IconLabelList"/>
    <dgm:cxn modelId="{EDACBC4C-BC1A-4EE3-99E4-AB8915D4018C}" type="presParOf" srcId="{79F890B6-AD41-4F4C-952B-BE1CB2AB967A}" destId="{FC3CE0DE-2E8E-44B4-ADDA-47FB75611F70}" srcOrd="1" destOrd="0" presId="urn:microsoft.com/office/officeart/2018/2/layout/IconLabelList"/>
    <dgm:cxn modelId="{F930C2F6-0A7B-4413-BE64-5C41626D4F37}" type="presParOf" srcId="{79F890B6-AD41-4F4C-952B-BE1CB2AB967A}" destId="{07A3CE04-5520-4F14-BAA4-50AF10E62C6F}" srcOrd="2" destOrd="0" presId="urn:microsoft.com/office/officeart/2018/2/layout/IconLabelList"/>
    <dgm:cxn modelId="{F3FDC4B7-D089-4046-9C9D-27D984836EE3}" type="presParOf" srcId="{07A3CE04-5520-4F14-BAA4-50AF10E62C6F}" destId="{67D2ADD5-10B2-4D25-A1A4-62BBCC3458F8}" srcOrd="0" destOrd="0" presId="urn:microsoft.com/office/officeart/2018/2/layout/IconLabelList"/>
    <dgm:cxn modelId="{D72E8B12-8EAA-4AC4-A11D-E9C6B07C8B36}" type="presParOf" srcId="{07A3CE04-5520-4F14-BAA4-50AF10E62C6F}" destId="{A2BF44C2-BB2C-4B68-820E-8A796B1D56C5}" srcOrd="1" destOrd="0" presId="urn:microsoft.com/office/officeart/2018/2/layout/IconLabelList"/>
    <dgm:cxn modelId="{488BEEC1-F854-4B67-A60E-E438343E0EC4}" type="presParOf" srcId="{07A3CE04-5520-4F14-BAA4-50AF10E62C6F}" destId="{7E240969-7A31-45DD-AD62-B632E8978B19}" srcOrd="2" destOrd="0" presId="urn:microsoft.com/office/officeart/2018/2/layout/IconLabelList"/>
    <dgm:cxn modelId="{6484FF86-17F2-ED46-B8E1-85DB1A6F421E}" type="presParOf" srcId="{79F890B6-AD41-4F4C-952B-BE1CB2AB967A}" destId="{A6192489-20EB-A04E-8300-F3C53AB2D04E}" srcOrd="3" destOrd="0" presId="urn:microsoft.com/office/officeart/2018/2/layout/IconLabelList"/>
    <dgm:cxn modelId="{4B6AFC00-7A4D-E043-B644-B853C31C0435}" type="presParOf" srcId="{79F890B6-AD41-4F4C-952B-BE1CB2AB967A}" destId="{400D27D0-6461-DB4F-BE0A-4BD717D5E05B}" srcOrd="4" destOrd="0" presId="urn:microsoft.com/office/officeart/2018/2/layout/IconLabelList"/>
    <dgm:cxn modelId="{17AE1F90-6541-0841-97EB-7B80D703411F}" type="presParOf" srcId="{400D27D0-6461-DB4F-BE0A-4BD717D5E05B}" destId="{A6FD94DF-A4B2-5846-A282-8147E496BA53}" srcOrd="0" destOrd="0" presId="urn:microsoft.com/office/officeart/2018/2/layout/IconLabelList"/>
    <dgm:cxn modelId="{E5386C1E-959F-224B-80C6-017FA7AA787E}" type="presParOf" srcId="{400D27D0-6461-DB4F-BE0A-4BD717D5E05B}" destId="{FEE9989A-4198-D745-A11C-BE84149EAF77}" srcOrd="1" destOrd="0" presId="urn:microsoft.com/office/officeart/2018/2/layout/IconLabelList"/>
    <dgm:cxn modelId="{079CFB08-1FFF-8A44-8176-56B71CE4ECC4}" type="presParOf" srcId="{400D27D0-6461-DB4F-BE0A-4BD717D5E05B}" destId="{2AB96737-59BB-7949-BAF8-383804D85C3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ACA4D-A108-4815-A205-306D6AD737A1}"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8A6E30A3-35B7-4FF5-A842-5B6ED89EEEF4}">
      <dgm:prSet custT="1"/>
      <dgm:spPr/>
      <dgm:t>
        <a:bodyPr/>
        <a:lstStyle/>
        <a:p>
          <a:r>
            <a:rPr lang="en-US" sz="2000" dirty="0"/>
            <a:t>It takes longer for teams to communicate in an online environment compared to F2F</a:t>
          </a:r>
        </a:p>
      </dgm:t>
    </dgm:pt>
    <dgm:pt modelId="{F4AD833E-2820-432C-BE13-0A20F7825C16}" type="parTrans" cxnId="{615DBD9E-4316-4C97-8E84-DFF92DD8BE61}">
      <dgm:prSet/>
      <dgm:spPr/>
      <dgm:t>
        <a:bodyPr/>
        <a:lstStyle/>
        <a:p>
          <a:endParaRPr lang="en-US" sz="3200"/>
        </a:p>
      </dgm:t>
    </dgm:pt>
    <dgm:pt modelId="{D4BC91C2-30C8-432C-9362-A00E63D5CCA2}" type="sibTrans" cxnId="{615DBD9E-4316-4C97-8E84-DFF92DD8BE61}">
      <dgm:prSet/>
      <dgm:spPr/>
      <dgm:t>
        <a:bodyPr/>
        <a:lstStyle/>
        <a:p>
          <a:endParaRPr lang="en-US"/>
        </a:p>
      </dgm:t>
    </dgm:pt>
    <dgm:pt modelId="{540735CF-1D19-4318-A7ED-352E087740A7}">
      <dgm:prSet custT="1"/>
      <dgm:spPr/>
      <dgm:t>
        <a:bodyPr/>
        <a:lstStyle/>
        <a:p>
          <a:r>
            <a:rPr lang="en-US" sz="2000" dirty="0"/>
            <a:t>Can take longer due to less physical social cues</a:t>
          </a:r>
        </a:p>
      </dgm:t>
    </dgm:pt>
    <dgm:pt modelId="{7F069B89-95EC-42C7-A2B2-D8997D4E3BCC}" type="parTrans" cxnId="{688F4CC1-B841-478D-A123-A196514540E9}">
      <dgm:prSet/>
      <dgm:spPr/>
      <dgm:t>
        <a:bodyPr/>
        <a:lstStyle/>
        <a:p>
          <a:endParaRPr lang="en-US" sz="3200"/>
        </a:p>
      </dgm:t>
    </dgm:pt>
    <dgm:pt modelId="{8CF73A6D-78A7-4772-A6A0-F442A5190888}" type="sibTrans" cxnId="{688F4CC1-B841-478D-A123-A196514540E9}">
      <dgm:prSet/>
      <dgm:spPr/>
      <dgm:t>
        <a:bodyPr/>
        <a:lstStyle/>
        <a:p>
          <a:endParaRPr lang="en-US"/>
        </a:p>
      </dgm:t>
    </dgm:pt>
    <dgm:pt modelId="{0C32E92C-4B5C-8547-B66D-BD69D3363528}">
      <dgm:prSet custT="1"/>
      <dgm:spPr/>
      <dgm:t>
        <a:bodyPr/>
        <a:lstStyle/>
        <a:p>
          <a:r>
            <a:rPr lang="en-US" sz="2000" dirty="0"/>
            <a:t>Time talking can increase per student due to technology can mean lagging video/audio feeds</a:t>
          </a:r>
          <a:endParaRPr lang="en-GB" sz="2000" dirty="0"/>
        </a:p>
      </dgm:t>
    </dgm:pt>
    <dgm:pt modelId="{8BE86B44-0242-1446-ABDA-C2264133205E}" type="parTrans" cxnId="{FBE7EB61-72D5-0047-B3DB-7233641A6770}">
      <dgm:prSet/>
      <dgm:spPr/>
      <dgm:t>
        <a:bodyPr/>
        <a:lstStyle/>
        <a:p>
          <a:endParaRPr lang="en-GB" sz="3200"/>
        </a:p>
      </dgm:t>
    </dgm:pt>
    <dgm:pt modelId="{4AB8D5ED-0B7B-AC4E-A7B3-9EE63DDC5946}" type="sibTrans" cxnId="{FBE7EB61-72D5-0047-B3DB-7233641A6770}">
      <dgm:prSet/>
      <dgm:spPr/>
      <dgm:t>
        <a:bodyPr/>
        <a:lstStyle/>
        <a:p>
          <a:endParaRPr lang="en-GB"/>
        </a:p>
      </dgm:t>
    </dgm:pt>
    <dgm:pt modelId="{79F890B6-AD41-4F4C-952B-BE1CB2AB967A}" type="pres">
      <dgm:prSet presAssocID="{504ACA4D-A108-4815-A205-306D6AD737A1}" presName="root" presStyleCnt="0">
        <dgm:presLayoutVars>
          <dgm:dir/>
          <dgm:resizeHandles val="exact"/>
        </dgm:presLayoutVars>
      </dgm:prSet>
      <dgm:spPr/>
    </dgm:pt>
    <dgm:pt modelId="{FDCFDDF0-287B-4FA4-A42D-2AEC41C8F6E5}" type="pres">
      <dgm:prSet presAssocID="{8A6E30A3-35B7-4FF5-A842-5B6ED89EEEF4}" presName="compNode" presStyleCnt="0"/>
      <dgm:spPr/>
    </dgm:pt>
    <dgm:pt modelId="{887F7CB5-8337-4333-803B-12F699AA86FE}" type="pres">
      <dgm:prSet presAssocID="{8A6E30A3-35B7-4FF5-A842-5B6ED89EEEF4}" presName="iconRect" presStyleLbl="node1" presStyleIdx="0" presStyleCnt="3" custScaleX="186549" custScaleY="19666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ustomer review"/>
        </a:ext>
      </dgm:extLst>
    </dgm:pt>
    <dgm:pt modelId="{1BB9F6B3-F42E-4127-B8BE-36EAEE17AE7C}" type="pres">
      <dgm:prSet presAssocID="{8A6E30A3-35B7-4FF5-A842-5B6ED89EEEF4}" presName="spaceRect" presStyleCnt="0"/>
      <dgm:spPr/>
    </dgm:pt>
    <dgm:pt modelId="{ECEE5493-9DA7-48EE-AF44-793435860090}" type="pres">
      <dgm:prSet presAssocID="{8A6E30A3-35B7-4FF5-A842-5B6ED89EEEF4}" presName="textRect" presStyleLbl="revTx" presStyleIdx="0" presStyleCnt="3" custScaleX="183968">
        <dgm:presLayoutVars>
          <dgm:chMax val="1"/>
          <dgm:chPref val="1"/>
        </dgm:presLayoutVars>
      </dgm:prSet>
      <dgm:spPr/>
    </dgm:pt>
    <dgm:pt modelId="{FC3CE0DE-2E8E-44B4-ADDA-47FB75611F70}" type="pres">
      <dgm:prSet presAssocID="{D4BC91C2-30C8-432C-9362-A00E63D5CCA2}" presName="sibTrans" presStyleCnt="0"/>
      <dgm:spPr/>
    </dgm:pt>
    <dgm:pt modelId="{07A3CE04-5520-4F14-BAA4-50AF10E62C6F}" type="pres">
      <dgm:prSet presAssocID="{540735CF-1D19-4318-A7ED-352E087740A7}" presName="compNode" presStyleCnt="0"/>
      <dgm:spPr/>
    </dgm:pt>
    <dgm:pt modelId="{67D2ADD5-10B2-4D25-A1A4-62BBCC3458F8}" type="pres">
      <dgm:prSet presAssocID="{540735CF-1D19-4318-A7ED-352E087740A7}" presName="iconRect" presStyleLbl="node1" presStyleIdx="1" presStyleCnt="3" custScaleX="220563" custScaleY="2090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Marketing"/>
        </a:ext>
      </dgm:extLst>
    </dgm:pt>
    <dgm:pt modelId="{A2BF44C2-BB2C-4B68-820E-8A796B1D56C5}" type="pres">
      <dgm:prSet presAssocID="{540735CF-1D19-4318-A7ED-352E087740A7}" presName="spaceRect" presStyleCnt="0"/>
      <dgm:spPr/>
    </dgm:pt>
    <dgm:pt modelId="{7E240969-7A31-45DD-AD62-B632E8978B19}" type="pres">
      <dgm:prSet presAssocID="{540735CF-1D19-4318-A7ED-352E087740A7}" presName="textRect" presStyleLbl="revTx" presStyleIdx="1" presStyleCnt="3">
        <dgm:presLayoutVars>
          <dgm:chMax val="1"/>
          <dgm:chPref val="1"/>
        </dgm:presLayoutVars>
      </dgm:prSet>
      <dgm:spPr/>
    </dgm:pt>
    <dgm:pt modelId="{A6192489-20EB-A04E-8300-F3C53AB2D04E}" type="pres">
      <dgm:prSet presAssocID="{8CF73A6D-78A7-4772-A6A0-F442A5190888}" presName="sibTrans" presStyleCnt="0"/>
      <dgm:spPr/>
    </dgm:pt>
    <dgm:pt modelId="{400D27D0-6461-DB4F-BE0A-4BD717D5E05B}" type="pres">
      <dgm:prSet presAssocID="{0C32E92C-4B5C-8547-B66D-BD69D3363528}" presName="compNode" presStyleCnt="0"/>
      <dgm:spPr/>
    </dgm:pt>
    <dgm:pt modelId="{A6FD94DF-A4B2-5846-A282-8147E496BA53}" type="pres">
      <dgm:prSet presAssocID="{0C32E92C-4B5C-8547-B66D-BD69D3363528}" presName="iconRect" presStyleLbl="node1" presStyleIdx="2" presStyleCnt="3" custScaleX="192455" custScaleY="18067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FEE9989A-4198-D745-A11C-BE84149EAF77}" type="pres">
      <dgm:prSet presAssocID="{0C32E92C-4B5C-8547-B66D-BD69D3363528}" presName="spaceRect" presStyleCnt="0"/>
      <dgm:spPr/>
    </dgm:pt>
    <dgm:pt modelId="{2AB96737-59BB-7949-BAF8-383804D85C33}" type="pres">
      <dgm:prSet presAssocID="{0C32E92C-4B5C-8547-B66D-BD69D3363528}" presName="textRect" presStyleLbl="revTx" presStyleIdx="2" presStyleCnt="3" custScaleX="145572">
        <dgm:presLayoutVars>
          <dgm:chMax val="1"/>
          <dgm:chPref val="1"/>
        </dgm:presLayoutVars>
      </dgm:prSet>
      <dgm:spPr/>
    </dgm:pt>
  </dgm:ptLst>
  <dgm:cxnLst>
    <dgm:cxn modelId="{D400C61E-072B-442A-97C4-0CD11BC47A2D}" type="presOf" srcId="{8A6E30A3-35B7-4FF5-A842-5B6ED89EEEF4}" destId="{ECEE5493-9DA7-48EE-AF44-793435860090}" srcOrd="0" destOrd="0" presId="urn:microsoft.com/office/officeart/2018/2/layout/IconLabelList"/>
    <dgm:cxn modelId="{17516C32-97AE-1741-A344-72D33B75504A}" type="presOf" srcId="{0C32E92C-4B5C-8547-B66D-BD69D3363528}" destId="{2AB96737-59BB-7949-BAF8-383804D85C33}" srcOrd="0" destOrd="0" presId="urn:microsoft.com/office/officeart/2018/2/layout/IconLabelList"/>
    <dgm:cxn modelId="{FBE7EB61-72D5-0047-B3DB-7233641A6770}" srcId="{504ACA4D-A108-4815-A205-306D6AD737A1}" destId="{0C32E92C-4B5C-8547-B66D-BD69D3363528}" srcOrd="2" destOrd="0" parTransId="{8BE86B44-0242-1446-ABDA-C2264133205E}" sibTransId="{4AB8D5ED-0B7B-AC4E-A7B3-9EE63DDC5946}"/>
    <dgm:cxn modelId="{615DBD9E-4316-4C97-8E84-DFF92DD8BE61}" srcId="{504ACA4D-A108-4815-A205-306D6AD737A1}" destId="{8A6E30A3-35B7-4FF5-A842-5B6ED89EEEF4}" srcOrd="0" destOrd="0" parTransId="{F4AD833E-2820-432C-BE13-0A20F7825C16}" sibTransId="{D4BC91C2-30C8-432C-9362-A00E63D5CCA2}"/>
    <dgm:cxn modelId="{688F4CC1-B841-478D-A123-A196514540E9}" srcId="{504ACA4D-A108-4815-A205-306D6AD737A1}" destId="{540735CF-1D19-4318-A7ED-352E087740A7}" srcOrd="1" destOrd="0" parTransId="{7F069B89-95EC-42C7-A2B2-D8997D4E3BCC}" sibTransId="{8CF73A6D-78A7-4772-A6A0-F442A5190888}"/>
    <dgm:cxn modelId="{C94CEEE2-B822-420F-AF3F-82CED127CCC8}" type="presOf" srcId="{540735CF-1D19-4318-A7ED-352E087740A7}" destId="{7E240969-7A31-45DD-AD62-B632E8978B19}" srcOrd="0" destOrd="0" presId="urn:microsoft.com/office/officeart/2018/2/layout/IconLabelList"/>
    <dgm:cxn modelId="{E8989EE5-BB20-4A04-B9B1-111FEC24213C}" type="presOf" srcId="{504ACA4D-A108-4815-A205-306D6AD737A1}" destId="{79F890B6-AD41-4F4C-952B-BE1CB2AB967A}" srcOrd="0" destOrd="0" presId="urn:microsoft.com/office/officeart/2018/2/layout/IconLabelList"/>
    <dgm:cxn modelId="{BCF1F25C-5C67-4E24-A2A7-075859553484}" type="presParOf" srcId="{79F890B6-AD41-4F4C-952B-BE1CB2AB967A}" destId="{FDCFDDF0-287B-4FA4-A42D-2AEC41C8F6E5}" srcOrd="0" destOrd="0" presId="urn:microsoft.com/office/officeart/2018/2/layout/IconLabelList"/>
    <dgm:cxn modelId="{96553E9D-8BCE-4D7E-AF6F-0484E5140633}" type="presParOf" srcId="{FDCFDDF0-287B-4FA4-A42D-2AEC41C8F6E5}" destId="{887F7CB5-8337-4333-803B-12F699AA86FE}" srcOrd="0" destOrd="0" presId="urn:microsoft.com/office/officeart/2018/2/layout/IconLabelList"/>
    <dgm:cxn modelId="{9B30CF0D-255D-417D-8FF6-E9F53849E589}" type="presParOf" srcId="{FDCFDDF0-287B-4FA4-A42D-2AEC41C8F6E5}" destId="{1BB9F6B3-F42E-4127-B8BE-36EAEE17AE7C}" srcOrd="1" destOrd="0" presId="urn:microsoft.com/office/officeart/2018/2/layout/IconLabelList"/>
    <dgm:cxn modelId="{766A31FF-1973-40D9-A93E-6923A87F9891}" type="presParOf" srcId="{FDCFDDF0-287B-4FA4-A42D-2AEC41C8F6E5}" destId="{ECEE5493-9DA7-48EE-AF44-793435860090}" srcOrd="2" destOrd="0" presId="urn:microsoft.com/office/officeart/2018/2/layout/IconLabelList"/>
    <dgm:cxn modelId="{EDACBC4C-BC1A-4EE3-99E4-AB8915D4018C}" type="presParOf" srcId="{79F890B6-AD41-4F4C-952B-BE1CB2AB967A}" destId="{FC3CE0DE-2E8E-44B4-ADDA-47FB75611F70}" srcOrd="1" destOrd="0" presId="urn:microsoft.com/office/officeart/2018/2/layout/IconLabelList"/>
    <dgm:cxn modelId="{F930C2F6-0A7B-4413-BE64-5C41626D4F37}" type="presParOf" srcId="{79F890B6-AD41-4F4C-952B-BE1CB2AB967A}" destId="{07A3CE04-5520-4F14-BAA4-50AF10E62C6F}" srcOrd="2" destOrd="0" presId="urn:microsoft.com/office/officeart/2018/2/layout/IconLabelList"/>
    <dgm:cxn modelId="{F3FDC4B7-D089-4046-9C9D-27D984836EE3}" type="presParOf" srcId="{07A3CE04-5520-4F14-BAA4-50AF10E62C6F}" destId="{67D2ADD5-10B2-4D25-A1A4-62BBCC3458F8}" srcOrd="0" destOrd="0" presId="urn:microsoft.com/office/officeart/2018/2/layout/IconLabelList"/>
    <dgm:cxn modelId="{D72E8B12-8EAA-4AC4-A11D-E9C6B07C8B36}" type="presParOf" srcId="{07A3CE04-5520-4F14-BAA4-50AF10E62C6F}" destId="{A2BF44C2-BB2C-4B68-820E-8A796B1D56C5}" srcOrd="1" destOrd="0" presId="urn:microsoft.com/office/officeart/2018/2/layout/IconLabelList"/>
    <dgm:cxn modelId="{488BEEC1-F854-4B67-A60E-E438343E0EC4}" type="presParOf" srcId="{07A3CE04-5520-4F14-BAA4-50AF10E62C6F}" destId="{7E240969-7A31-45DD-AD62-B632E8978B19}" srcOrd="2" destOrd="0" presId="urn:microsoft.com/office/officeart/2018/2/layout/IconLabelList"/>
    <dgm:cxn modelId="{6484FF86-17F2-ED46-B8E1-85DB1A6F421E}" type="presParOf" srcId="{79F890B6-AD41-4F4C-952B-BE1CB2AB967A}" destId="{A6192489-20EB-A04E-8300-F3C53AB2D04E}" srcOrd="3" destOrd="0" presId="urn:microsoft.com/office/officeart/2018/2/layout/IconLabelList"/>
    <dgm:cxn modelId="{4B6AFC00-7A4D-E043-B644-B853C31C0435}" type="presParOf" srcId="{79F890B6-AD41-4F4C-952B-BE1CB2AB967A}" destId="{400D27D0-6461-DB4F-BE0A-4BD717D5E05B}" srcOrd="4" destOrd="0" presId="urn:microsoft.com/office/officeart/2018/2/layout/IconLabelList"/>
    <dgm:cxn modelId="{17AE1F90-6541-0841-97EB-7B80D703411F}" type="presParOf" srcId="{400D27D0-6461-DB4F-BE0A-4BD717D5E05B}" destId="{A6FD94DF-A4B2-5846-A282-8147E496BA53}" srcOrd="0" destOrd="0" presId="urn:microsoft.com/office/officeart/2018/2/layout/IconLabelList"/>
    <dgm:cxn modelId="{E5386C1E-959F-224B-80C6-017FA7AA787E}" type="presParOf" srcId="{400D27D0-6461-DB4F-BE0A-4BD717D5E05B}" destId="{FEE9989A-4198-D745-A11C-BE84149EAF77}" srcOrd="1" destOrd="0" presId="urn:microsoft.com/office/officeart/2018/2/layout/IconLabelList"/>
    <dgm:cxn modelId="{079CFB08-1FFF-8A44-8176-56B71CE4ECC4}" type="presParOf" srcId="{400D27D0-6461-DB4F-BE0A-4BD717D5E05B}" destId="{2AB96737-59BB-7949-BAF8-383804D85C3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89216-FC7F-44CE-8890-4DC0E401D883}"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9217762-65E7-415B-BA47-FB67496D5C6F}">
      <dgm:prSet custT="1"/>
      <dgm:spPr/>
      <dgm:t>
        <a:bodyPr/>
        <a:lstStyle/>
        <a:p>
          <a:r>
            <a:rPr lang="en-US" sz="2800" dirty="0"/>
            <a:t>Free responses are going to take longer than MCQs</a:t>
          </a:r>
        </a:p>
      </dgm:t>
    </dgm:pt>
    <dgm:pt modelId="{E931AE85-465F-4205-A2FE-9C95AA056DD7}" type="parTrans" cxnId="{004A66D2-C13B-481A-B212-4FA054DFDE63}">
      <dgm:prSet/>
      <dgm:spPr/>
      <dgm:t>
        <a:bodyPr/>
        <a:lstStyle/>
        <a:p>
          <a:endParaRPr lang="en-US"/>
        </a:p>
      </dgm:t>
    </dgm:pt>
    <dgm:pt modelId="{659D0FB7-E201-4287-9423-855D6E5861C2}" type="sibTrans" cxnId="{004A66D2-C13B-481A-B212-4FA054DFDE63}">
      <dgm:prSet/>
      <dgm:spPr/>
      <dgm:t>
        <a:bodyPr/>
        <a:lstStyle/>
        <a:p>
          <a:endParaRPr lang="en-US"/>
        </a:p>
      </dgm:t>
    </dgm:pt>
    <dgm:pt modelId="{4CE2DB09-3F21-47A4-BF9C-1BDAB1E0543E}">
      <dgm:prSet custT="1"/>
      <dgm:spPr/>
      <dgm:t>
        <a:bodyPr/>
        <a:lstStyle/>
        <a:p>
          <a:r>
            <a:rPr lang="en-US" sz="2800" dirty="0"/>
            <a:t>Give students a time limit on how long they will be in the breakout groups</a:t>
          </a:r>
        </a:p>
      </dgm:t>
    </dgm:pt>
    <dgm:pt modelId="{7CC124A7-70F1-4A0E-8E9B-8654B99F8302}" type="parTrans" cxnId="{CEEBBE71-8D43-4BA3-873B-32905B1F8264}">
      <dgm:prSet/>
      <dgm:spPr/>
      <dgm:t>
        <a:bodyPr/>
        <a:lstStyle/>
        <a:p>
          <a:endParaRPr lang="en-US"/>
        </a:p>
      </dgm:t>
    </dgm:pt>
    <dgm:pt modelId="{EDA710EE-2BA2-430D-A0BC-F20263D1EAC0}" type="sibTrans" cxnId="{CEEBBE71-8D43-4BA3-873B-32905B1F8264}">
      <dgm:prSet/>
      <dgm:spPr/>
      <dgm:t>
        <a:bodyPr/>
        <a:lstStyle/>
        <a:p>
          <a:endParaRPr lang="en-US"/>
        </a:p>
      </dgm:t>
    </dgm:pt>
    <dgm:pt modelId="{B27D98E8-268D-447C-B16E-8C391B515457}">
      <dgm:prSet custT="1"/>
      <dgm:spPr/>
      <dgm:t>
        <a:bodyPr/>
        <a:lstStyle/>
        <a:p>
          <a:r>
            <a:rPr lang="en-US" sz="2400" dirty="0"/>
            <a:t>Try to split up class time between the breakout groups and bring students back together as a class</a:t>
          </a:r>
        </a:p>
      </dgm:t>
    </dgm:pt>
    <dgm:pt modelId="{E326400A-79DC-4125-8C6F-34375541F1BC}" type="parTrans" cxnId="{AA5B2F30-08F7-4430-8485-36E1B8DA0F4E}">
      <dgm:prSet/>
      <dgm:spPr/>
      <dgm:t>
        <a:bodyPr/>
        <a:lstStyle/>
        <a:p>
          <a:endParaRPr lang="en-US"/>
        </a:p>
      </dgm:t>
    </dgm:pt>
    <dgm:pt modelId="{25AA52CA-456C-4DC5-9494-F9B80C30413B}" type="sibTrans" cxnId="{AA5B2F30-08F7-4430-8485-36E1B8DA0F4E}">
      <dgm:prSet/>
      <dgm:spPr/>
      <dgm:t>
        <a:bodyPr/>
        <a:lstStyle/>
        <a:p>
          <a:endParaRPr lang="en-US"/>
        </a:p>
      </dgm:t>
    </dgm:pt>
    <dgm:pt modelId="{49CF1163-5F8A-44E1-A1E8-A30CDB1BF2DA}" type="pres">
      <dgm:prSet presAssocID="{C9E89216-FC7F-44CE-8890-4DC0E401D883}" presName="root" presStyleCnt="0">
        <dgm:presLayoutVars>
          <dgm:dir/>
          <dgm:resizeHandles val="exact"/>
        </dgm:presLayoutVars>
      </dgm:prSet>
      <dgm:spPr/>
    </dgm:pt>
    <dgm:pt modelId="{746EDA70-B73F-44BA-90D3-06918AFF16EF}" type="pres">
      <dgm:prSet presAssocID="{C9217762-65E7-415B-BA47-FB67496D5C6F}" presName="compNode" presStyleCnt="0"/>
      <dgm:spPr/>
    </dgm:pt>
    <dgm:pt modelId="{5F1A6CDA-9034-4C06-B839-E48DC178A790}" type="pres">
      <dgm:prSet presAssocID="{C9217762-65E7-415B-BA47-FB67496D5C6F}" presName="iconRect" presStyleLbl="node1" presStyleIdx="0" presStyleCnt="3" custScaleX="248122" custScaleY="226209" custLinFactNeighborX="-19076" custLinFactNeighborY="-10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B8100AEE-820D-4A15-B06B-82BB8AC747AA}" type="pres">
      <dgm:prSet presAssocID="{C9217762-65E7-415B-BA47-FB67496D5C6F}" presName="spaceRect" presStyleCnt="0"/>
      <dgm:spPr/>
    </dgm:pt>
    <dgm:pt modelId="{6FE88538-B224-4BBC-A462-3C6DAB0C3C93}" type="pres">
      <dgm:prSet presAssocID="{C9217762-65E7-415B-BA47-FB67496D5C6F}" presName="textRect" presStyleLbl="revTx" presStyleIdx="0" presStyleCnt="3" custScaleX="111655" custLinFactNeighborX="-12479" custLinFactNeighborY="-1107">
        <dgm:presLayoutVars>
          <dgm:chMax val="1"/>
          <dgm:chPref val="1"/>
        </dgm:presLayoutVars>
      </dgm:prSet>
      <dgm:spPr/>
    </dgm:pt>
    <dgm:pt modelId="{0991CC70-9FFF-4A28-9C5D-B12295426A2B}" type="pres">
      <dgm:prSet presAssocID="{659D0FB7-E201-4287-9423-855D6E5861C2}" presName="sibTrans" presStyleCnt="0"/>
      <dgm:spPr/>
    </dgm:pt>
    <dgm:pt modelId="{C78202E3-3677-4303-85F3-477371E5B02A}" type="pres">
      <dgm:prSet presAssocID="{4CE2DB09-3F21-47A4-BF9C-1BDAB1E0543E}" presName="compNode" presStyleCnt="0"/>
      <dgm:spPr/>
    </dgm:pt>
    <dgm:pt modelId="{35FE49A6-4142-46EC-8208-2EE3F0486428}" type="pres">
      <dgm:prSet presAssocID="{4CE2DB09-3F21-47A4-BF9C-1BDAB1E0543E}" presName="iconRect" presStyleLbl="node1" presStyleIdx="1" presStyleCnt="3" custScaleX="219010" custScaleY="1986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3DD6C32A-1FC8-44EB-A5D1-17477703E739}" type="pres">
      <dgm:prSet presAssocID="{4CE2DB09-3F21-47A4-BF9C-1BDAB1E0543E}" presName="spaceRect" presStyleCnt="0"/>
      <dgm:spPr/>
    </dgm:pt>
    <dgm:pt modelId="{CF2A922F-564C-4971-A305-3C9B17559A20}" type="pres">
      <dgm:prSet presAssocID="{4CE2DB09-3F21-47A4-BF9C-1BDAB1E0543E}" presName="textRect" presStyleLbl="revTx" presStyleIdx="1" presStyleCnt="3" custScaleX="162753">
        <dgm:presLayoutVars>
          <dgm:chMax val="1"/>
          <dgm:chPref val="1"/>
        </dgm:presLayoutVars>
      </dgm:prSet>
      <dgm:spPr/>
    </dgm:pt>
    <dgm:pt modelId="{FF348E2F-7AD8-4AC9-B075-E5B0DE567155}" type="pres">
      <dgm:prSet presAssocID="{EDA710EE-2BA2-430D-A0BC-F20263D1EAC0}" presName="sibTrans" presStyleCnt="0"/>
      <dgm:spPr/>
    </dgm:pt>
    <dgm:pt modelId="{133D29D8-619C-4EE4-BEAD-07FED6A8EAAD}" type="pres">
      <dgm:prSet presAssocID="{B27D98E8-268D-447C-B16E-8C391B515457}" presName="compNode" presStyleCnt="0"/>
      <dgm:spPr/>
    </dgm:pt>
    <dgm:pt modelId="{005964C2-626C-43DB-8808-F90B61652419}" type="pres">
      <dgm:prSet presAssocID="{B27D98E8-268D-447C-B16E-8C391B515457}" presName="iconRect" presStyleLbl="node1" presStyleIdx="2" presStyleCnt="3" custScaleX="200669" custScaleY="2006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F941A63-882E-4639-B90A-155AF4D142D8}" type="pres">
      <dgm:prSet presAssocID="{B27D98E8-268D-447C-B16E-8C391B515457}" presName="spaceRect" presStyleCnt="0"/>
      <dgm:spPr/>
    </dgm:pt>
    <dgm:pt modelId="{EB9F920B-5548-4A52-AD66-5BA17A11D50F}" type="pres">
      <dgm:prSet presAssocID="{B27D98E8-268D-447C-B16E-8C391B515457}" presName="textRect" presStyleLbl="revTx" presStyleIdx="2" presStyleCnt="3" custScaleX="164585">
        <dgm:presLayoutVars>
          <dgm:chMax val="1"/>
          <dgm:chPref val="1"/>
        </dgm:presLayoutVars>
      </dgm:prSet>
      <dgm:spPr/>
    </dgm:pt>
  </dgm:ptLst>
  <dgm:cxnLst>
    <dgm:cxn modelId="{BD385004-939A-41C2-93B2-7F855C05EFFB}" type="presOf" srcId="{4CE2DB09-3F21-47A4-BF9C-1BDAB1E0543E}" destId="{CF2A922F-564C-4971-A305-3C9B17559A20}" srcOrd="0" destOrd="0" presId="urn:microsoft.com/office/officeart/2018/2/layout/IconLabelList"/>
    <dgm:cxn modelId="{9D50331D-BF7D-4865-B228-B7004AA2DB25}" type="presOf" srcId="{C9217762-65E7-415B-BA47-FB67496D5C6F}" destId="{6FE88538-B224-4BBC-A462-3C6DAB0C3C93}" srcOrd="0" destOrd="0" presId="urn:microsoft.com/office/officeart/2018/2/layout/IconLabelList"/>
    <dgm:cxn modelId="{AA5B2F30-08F7-4430-8485-36E1B8DA0F4E}" srcId="{C9E89216-FC7F-44CE-8890-4DC0E401D883}" destId="{B27D98E8-268D-447C-B16E-8C391B515457}" srcOrd="2" destOrd="0" parTransId="{E326400A-79DC-4125-8C6F-34375541F1BC}" sibTransId="{25AA52CA-456C-4DC5-9494-F9B80C30413B}"/>
    <dgm:cxn modelId="{CEEBBE71-8D43-4BA3-873B-32905B1F8264}" srcId="{C9E89216-FC7F-44CE-8890-4DC0E401D883}" destId="{4CE2DB09-3F21-47A4-BF9C-1BDAB1E0543E}" srcOrd="1" destOrd="0" parTransId="{7CC124A7-70F1-4A0E-8E9B-8654B99F8302}" sibTransId="{EDA710EE-2BA2-430D-A0BC-F20263D1EAC0}"/>
    <dgm:cxn modelId="{039D7EC1-DF5A-4BBB-ACFB-6AE42BF211DD}" type="presOf" srcId="{B27D98E8-268D-447C-B16E-8C391B515457}" destId="{EB9F920B-5548-4A52-AD66-5BA17A11D50F}" srcOrd="0" destOrd="0" presId="urn:microsoft.com/office/officeart/2018/2/layout/IconLabelList"/>
    <dgm:cxn modelId="{004A66D2-C13B-481A-B212-4FA054DFDE63}" srcId="{C9E89216-FC7F-44CE-8890-4DC0E401D883}" destId="{C9217762-65E7-415B-BA47-FB67496D5C6F}" srcOrd="0" destOrd="0" parTransId="{E931AE85-465F-4205-A2FE-9C95AA056DD7}" sibTransId="{659D0FB7-E201-4287-9423-855D6E5861C2}"/>
    <dgm:cxn modelId="{E3942DE0-4B8A-4E5D-B16A-A05C8363604E}" type="presOf" srcId="{C9E89216-FC7F-44CE-8890-4DC0E401D883}" destId="{49CF1163-5F8A-44E1-A1E8-A30CDB1BF2DA}" srcOrd="0" destOrd="0" presId="urn:microsoft.com/office/officeart/2018/2/layout/IconLabelList"/>
    <dgm:cxn modelId="{7C6F9DF2-3434-4B58-B0A5-223CD253C7A6}" type="presParOf" srcId="{49CF1163-5F8A-44E1-A1E8-A30CDB1BF2DA}" destId="{746EDA70-B73F-44BA-90D3-06918AFF16EF}" srcOrd="0" destOrd="0" presId="urn:microsoft.com/office/officeart/2018/2/layout/IconLabelList"/>
    <dgm:cxn modelId="{CEA77B6B-A4B4-4616-8EB2-723F97DF2E15}" type="presParOf" srcId="{746EDA70-B73F-44BA-90D3-06918AFF16EF}" destId="{5F1A6CDA-9034-4C06-B839-E48DC178A790}" srcOrd="0" destOrd="0" presId="urn:microsoft.com/office/officeart/2018/2/layout/IconLabelList"/>
    <dgm:cxn modelId="{BE115607-F0F8-4739-82C3-E51ED3604305}" type="presParOf" srcId="{746EDA70-B73F-44BA-90D3-06918AFF16EF}" destId="{B8100AEE-820D-4A15-B06B-82BB8AC747AA}" srcOrd="1" destOrd="0" presId="urn:microsoft.com/office/officeart/2018/2/layout/IconLabelList"/>
    <dgm:cxn modelId="{6EEB238F-F99B-4197-AEC3-20AA5BC2AAB4}" type="presParOf" srcId="{746EDA70-B73F-44BA-90D3-06918AFF16EF}" destId="{6FE88538-B224-4BBC-A462-3C6DAB0C3C93}" srcOrd="2" destOrd="0" presId="urn:microsoft.com/office/officeart/2018/2/layout/IconLabelList"/>
    <dgm:cxn modelId="{5CBEF14C-3DB7-4DB2-986D-2FF9AC926A89}" type="presParOf" srcId="{49CF1163-5F8A-44E1-A1E8-A30CDB1BF2DA}" destId="{0991CC70-9FFF-4A28-9C5D-B12295426A2B}" srcOrd="1" destOrd="0" presId="urn:microsoft.com/office/officeart/2018/2/layout/IconLabelList"/>
    <dgm:cxn modelId="{7184CC18-E3D0-49E9-BA6F-D83F95D22838}" type="presParOf" srcId="{49CF1163-5F8A-44E1-A1E8-A30CDB1BF2DA}" destId="{C78202E3-3677-4303-85F3-477371E5B02A}" srcOrd="2" destOrd="0" presId="urn:microsoft.com/office/officeart/2018/2/layout/IconLabelList"/>
    <dgm:cxn modelId="{8960E4AD-6AEA-4B72-9993-413B7B76FE62}" type="presParOf" srcId="{C78202E3-3677-4303-85F3-477371E5B02A}" destId="{35FE49A6-4142-46EC-8208-2EE3F0486428}" srcOrd="0" destOrd="0" presId="urn:microsoft.com/office/officeart/2018/2/layout/IconLabelList"/>
    <dgm:cxn modelId="{FB885843-6865-4545-912A-9A07C1A69D0E}" type="presParOf" srcId="{C78202E3-3677-4303-85F3-477371E5B02A}" destId="{3DD6C32A-1FC8-44EB-A5D1-17477703E739}" srcOrd="1" destOrd="0" presId="urn:microsoft.com/office/officeart/2018/2/layout/IconLabelList"/>
    <dgm:cxn modelId="{8770EFEA-7621-40E0-8613-84542E53780B}" type="presParOf" srcId="{C78202E3-3677-4303-85F3-477371E5B02A}" destId="{CF2A922F-564C-4971-A305-3C9B17559A20}" srcOrd="2" destOrd="0" presId="urn:microsoft.com/office/officeart/2018/2/layout/IconLabelList"/>
    <dgm:cxn modelId="{2505BAC7-885C-4177-B237-BE66486D9A42}" type="presParOf" srcId="{49CF1163-5F8A-44E1-A1E8-A30CDB1BF2DA}" destId="{FF348E2F-7AD8-4AC9-B075-E5B0DE567155}" srcOrd="3" destOrd="0" presId="urn:microsoft.com/office/officeart/2018/2/layout/IconLabelList"/>
    <dgm:cxn modelId="{32846059-35BA-45ED-B192-04AC4D547DB3}" type="presParOf" srcId="{49CF1163-5F8A-44E1-A1E8-A30CDB1BF2DA}" destId="{133D29D8-619C-4EE4-BEAD-07FED6A8EAAD}" srcOrd="4" destOrd="0" presId="urn:microsoft.com/office/officeart/2018/2/layout/IconLabelList"/>
    <dgm:cxn modelId="{9D1BE963-EF00-42CF-A77C-FA04253C5561}" type="presParOf" srcId="{133D29D8-619C-4EE4-BEAD-07FED6A8EAAD}" destId="{005964C2-626C-43DB-8808-F90B61652419}" srcOrd="0" destOrd="0" presId="urn:microsoft.com/office/officeart/2018/2/layout/IconLabelList"/>
    <dgm:cxn modelId="{10B9B62D-77E4-4E4E-9467-7BD7A8D3166E}" type="presParOf" srcId="{133D29D8-619C-4EE4-BEAD-07FED6A8EAAD}" destId="{2F941A63-882E-4639-B90A-155AF4D142D8}" srcOrd="1" destOrd="0" presId="urn:microsoft.com/office/officeart/2018/2/layout/IconLabelList"/>
    <dgm:cxn modelId="{098EC179-C870-4A2F-B391-88D68A8D585D}" type="presParOf" srcId="{133D29D8-619C-4EE4-BEAD-07FED6A8EAAD}" destId="{EB9F920B-5548-4A52-AD66-5BA17A11D50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49A2C6-E085-44A5-B0A2-9BEAE6BBC76E}" type="doc">
      <dgm:prSet loTypeId="urn:microsoft.com/office/officeart/2018/5/layout/IconLeaf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63087AB-7F15-49A4-B1B6-E5E649167ACF}">
      <dgm:prSet custT="1"/>
      <dgm:spPr/>
      <dgm:t>
        <a:bodyPr/>
        <a:lstStyle/>
        <a:p>
          <a:pPr>
            <a:defRPr cap="all"/>
          </a:pPr>
          <a:r>
            <a:rPr lang="en-US" sz="2800" dirty="0"/>
            <a:t>Gallery walk approach for short answers</a:t>
          </a:r>
        </a:p>
      </dgm:t>
    </dgm:pt>
    <dgm:pt modelId="{D1EAD0A6-8E2B-4246-A164-BDE98D110FCE}" type="parTrans" cxnId="{B3CCC5C6-0024-4976-9D31-272BA92F4175}">
      <dgm:prSet/>
      <dgm:spPr/>
      <dgm:t>
        <a:bodyPr/>
        <a:lstStyle/>
        <a:p>
          <a:endParaRPr lang="en-US"/>
        </a:p>
      </dgm:t>
    </dgm:pt>
    <dgm:pt modelId="{A097C1E1-5DD0-4569-A139-F2D39A15BF2E}" type="sibTrans" cxnId="{B3CCC5C6-0024-4976-9D31-272BA92F4175}">
      <dgm:prSet/>
      <dgm:spPr/>
      <dgm:t>
        <a:bodyPr/>
        <a:lstStyle/>
        <a:p>
          <a:endParaRPr lang="en-US"/>
        </a:p>
      </dgm:t>
    </dgm:pt>
    <dgm:pt modelId="{0D04E0E9-F10A-4D7B-A035-2CE9C6FB45F4}">
      <dgm:prSet custT="1"/>
      <dgm:spPr/>
      <dgm:t>
        <a:bodyPr/>
        <a:lstStyle/>
        <a:p>
          <a:pPr>
            <a:defRPr cap="all"/>
          </a:pPr>
          <a:r>
            <a:rPr lang="en-US" sz="2400" dirty="0"/>
            <a:t>MCQs could be to show the team’s responses and then call on a team, for example ‘Team 2 why did you pick B?’ </a:t>
          </a:r>
        </a:p>
      </dgm:t>
    </dgm:pt>
    <dgm:pt modelId="{4B3F88CB-6DA5-4A84-A721-61878E6C8091}" type="parTrans" cxnId="{045DDA62-2645-4FB3-83BE-33C4DE7928DC}">
      <dgm:prSet/>
      <dgm:spPr/>
      <dgm:t>
        <a:bodyPr/>
        <a:lstStyle/>
        <a:p>
          <a:endParaRPr lang="en-US"/>
        </a:p>
      </dgm:t>
    </dgm:pt>
    <dgm:pt modelId="{412BD3B7-C3BC-490B-833C-9029DD86E527}" type="sibTrans" cxnId="{045DDA62-2645-4FB3-83BE-33C4DE7928DC}">
      <dgm:prSet/>
      <dgm:spPr/>
      <dgm:t>
        <a:bodyPr/>
        <a:lstStyle/>
        <a:p>
          <a:endParaRPr lang="en-US"/>
        </a:p>
      </dgm:t>
    </dgm:pt>
    <dgm:pt modelId="{0BD5364C-2A7B-48C3-9E27-92E9DB6DE941}" type="pres">
      <dgm:prSet presAssocID="{8449A2C6-E085-44A5-B0A2-9BEAE6BBC76E}" presName="root" presStyleCnt="0">
        <dgm:presLayoutVars>
          <dgm:dir/>
          <dgm:resizeHandles val="exact"/>
        </dgm:presLayoutVars>
      </dgm:prSet>
      <dgm:spPr/>
    </dgm:pt>
    <dgm:pt modelId="{03F395A6-67B0-4E02-BFB2-40D35ED24378}" type="pres">
      <dgm:prSet presAssocID="{163087AB-7F15-49A4-B1B6-E5E649167ACF}" presName="compNode" presStyleCnt="0"/>
      <dgm:spPr/>
    </dgm:pt>
    <dgm:pt modelId="{6746D20F-AB48-4686-A5D7-81D6D7DFD15F}" type="pres">
      <dgm:prSet presAssocID="{163087AB-7F15-49A4-B1B6-E5E649167ACF}" presName="iconBgRect" presStyleLbl="bgShp" presStyleIdx="0" presStyleCnt="2"/>
      <dgm:spPr>
        <a:prstGeom prst="round2DiagRect">
          <a:avLst>
            <a:gd name="adj1" fmla="val 29727"/>
            <a:gd name="adj2" fmla="val 0"/>
          </a:avLst>
        </a:prstGeom>
      </dgm:spPr>
    </dgm:pt>
    <dgm:pt modelId="{C2182586-BE14-4D47-9D7F-2843F5155618}" type="pres">
      <dgm:prSet presAssocID="{163087AB-7F15-49A4-B1B6-E5E649167ACF}" presName="iconRect" presStyleLbl="node1" presStyleIdx="0" presStyleCnt="2" custScaleX="144096" custScaleY="14521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esentation with pie chart"/>
        </a:ext>
      </dgm:extLst>
    </dgm:pt>
    <dgm:pt modelId="{F31AF2AF-D173-4BAB-A048-325164A876A7}" type="pres">
      <dgm:prSet presAssocID="{163087AB-7F15-49A4-B1B6-E5E649167ACF}" presName="spaceRect" presStyleCnt="0"/>
      <dgm:spPr/>
    </dgm:pt>
    <dgm:pt modelId="{119D2E2F-E563-4ED3-B478-B93411E020FD}" type="pres">
      <dgm:prSet presAssocID="{163087AB-7F15-49A4-B1B6-E5E649167ACF}" presName="textRect" presStyleLbl="revTx" presStyleIdx="0" presStyleCnt="2">
        <dgm:presLayoutVars>
          <dgm:chMax val="1"/>
          <dgm:chPref val="1"/>
        </dgm:presLayoutVars>
      </dgm:prSet>
      <dgm:spPr/>
    </dgm:pt>
    <dgm:pt modelId="{0C287A51-59B3-4612-BC54-0920FC9B82FA}" type="pres">
      <dgm:prSet presAssocID="{A097C1E1-5DD0-4569-A139-F2D39A15BF2E}" presName="sibTrans" presStyleCnt="0"/>
      <dgm:spPr/>
    </dgm:pt>
    <dgm:pt modelId="{5176A226-CE6B-471D-BA75-F45CD1FA8770}" type="pres">
      <dgm:prSet presAssocID="{0D04E0E9-F10A-4D7B-A035-2CE9C6FB45F4}" presName="compNode" presStyleCnt="0"/>
      <dgm:spPr/>
    </dgm:pt>
    <dgm:pt modelId="{B07F0EDE-4159-4A07-A9E8-945C82026636}" type="pres">
      <dgm:prSet presAssocID="{0D04E0E9-F10A-4D7B-A035-2CE9C6FB45F4}" presName="iconBgRect" presStyleLbl="bgShp" presStyleIdx="1" presStyleCnt="2"/>
      <dgm:spPr>
        <a:prstGeom prst="round2DiagRect">
          <a:avLst>
            <a:gd name="adj1" fmla="val 29727"/>
            <a:gd name="adj2" fmla="val 0"/>
          </a:avLst>
        </a:prstGeom>
      </dgm:spPr>
    </dgm:pt>
    <dgm:pt modelId="{C11C447A-9024-4F9B-97E6-3365FF29EC7E}" type="pres">
      <dgm:prSet presAssocID="{0D04E0E9-F10A-4D7B-A035-2CE9C6FB45F4}" presName="iconRect" presStyleLbl="node1" presStyleIdx="1" presStyleCnt="2" custScaleX="143838" custScaleY="14233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RTL"/>
        </a:ext>
      </dgm:extLst>
    </dgm:pt>
    <dgm:pt modelId="{9DD3FCBF-7026-48CF-83AA-28F03608FCBA}" type="pres">
      <dgm:prSet presAssocID="{0D04E0E9-F10A-4D7B-A035-2CE9C6FB45F4}" presName="spaceRect" presStyleCnt="0"/>
      <dgm:spPr/>
    </dgm:pt>
    <dgm:pt modelId="{BC795921-75F6-4610-8CAD-D91EE6FDA5C9}" type="pres">
      <dgm:prSet presAssocID="{0D04E0E9-F10A-4D7B-A035-2CE9C6FB45F4}" presName="textRect" presStyleLbl="revTx" presStyleIdx="1" presStyleCnt="2" custScaleX="125159">
        <dgm:presLayoutVars>
          <dgm:chMax val="1"/>
          <dgm:chPref val="1"/>
        </dgm:presLayoutVars>
      </dgm:prSet>
      <dgm:spPr/>
    </dgm:pt>
  </dgm:ptLst>
  <dgm:cxnLst>
    <dgm:cxn modelId="{2B667A2A-E5ED-4ECC-94D1-AE4AC08ED7C1}" type="presOf" srcId="{0D04E0E9-F10A-4D7B-A035-2CE9C6FB45F4}" destId="{BC795921-75F6-4610-8CAD-D91EE6FDA5C9}" srcOrd="0" destOrd="0" presId="urn:microsoft.com/office/officeart/2018/5/layout/IconLeafLabelList"/>
    <dgm:cxn modelId="{045DDA62-2645-4FB3-83BE-33C4DE7928DC}" srcId="{8449A2C6-E085-44A5-B0A2-9BEAE6BBC76E}" destId="{0D04E0E9-F10A-4D7B-A035-2CE9C6FB45F4}" srcOrd="1" destOrd="0" parTransId="{4B3F88CB-6DA5-4A84-A721-61878E6C8091}" sibTransId="{412BD3B7-C3BC-490B-833C-9029DD86E527}"/>
    <dgm:cxn modelId="{9A5E7B7B-7E93-43F8-A596-16104CD50788}" type="presOf" srcId="{163087AB-7F15-49A4-B1B6-E5E649167ACF}" destId="{119D2E2F-E563-4ED3-B478-B93411E020FD}" srcOrd="0" destOrd="0" presId="urn:microsoft.com/office/officeart/2018/5/layout/IconLeafLabelList"/>
    <dgm:cxn modelId="{B3CCC5C6-0024-4976-9D31-272BA92F4175}" srcId="{8449A2C6-E085-44A5-B0A2-9BEAE6BBC76E}" destId="{163087AB-7F15-49A4-B1B6-E5E649167ACF}" srcOrd="0" destOrd="0" parTransId="{D1EAD0A6-8E2B-4246-A164-BDE98D110FCE}" sibTransId="{A097C1E1-5DD0-4569-A139-F2D39A15BF2E}"/>
    <dgm:cxn modelId="{7C94CED7-4933-4B43-9F68-CEB0FA8573C9}" type="presOf" srcId="{8449A2C6-E085-44A5-B0A2-9BEAE6BBC76E}" destId="{0BD5364C-2A7B-48C3-9E27-92E9DB6DE941}" srcOrd="0" destOrd="0" presId="urn:microsoft.com/office/officeart/2018/5/layout/IconLeafLabelList"/>
    <dgm:cxn modelId="{EA7DE4B1-C162-4D6B-A537-01D68252D920}" type="presParOf" srcId="{0BD5364C-2A7B-48C3-9E27-92E9DB6DE941}" destId="{03F395A6-67B0-4E02-BFB2-40D35ED24378}" srcOrd="0" destOrd="0" presId="urn:microsoft.com/office/officeart/2018/5/layout/IconLeafLabelList"/>
    <dgm:cxn modelId="{14D91386-52BE-4C25-BAED-0A03E7B19EF3}" type="presParOf" srcId="{03F395A6-67B0-4E02-BFB2-40D35ED24378}" destId="{6746D20F-AB48-4686-A5D7-81D6D7DFD15F}" srcOrd="0" destOrd="0" presId="urn:microsoft.com/office/officeart/2018/5/layout/IconLeafLabelList"/>
    <dgm:cxn modelId="{4DA65CEB-0080-413E-90EB-126107B60856}" type="presParOf" srcId="{03F395A6-67B0-4E02-BFB2-40D35ED24378}" destId="{C2182586-BE14-4D47-9D7F-2843F5155618}" srcOrd="1" destOrd="0" presId="urn:microsoft.com/office/officeart/2018/5/layout/IconLeafLabelList"/>
    <dgm:cxn modelId="{EF176E90-AB0B-4C35-9DC1-9DE6A4C8296D}" type="presParOf" srcId="{03F395A6-67B0-4E02-BFB2-40D35ED24378}" destId="{F31AF2AF-D173-4BAB-A048-325164A876A7}" srcOrd="2" destOrd="0" presId="urn:microsoft.com/office/officeart/2018/5/layout/IconLeafLabelList"/>
    <dgm:cxn modelId="{03EE83AB-6661-4EF4-8DB6-0A2801899C39}" type="presParOf" srcId="{03F395A6-67B0-4E02-BFB2-40D35ED24378}" destId="{119D2E2F-E563-4ED3-B478-B93411E020FD}" srcOrd="3" destOrd="0" presId="urn:microsoft.com/office/officeart/2018/5/layout/IconLeafLabelList"/>
    <dgm:cxn modelId="{54344582-B1D1-4D61-89B3-CDB1876C8E3D}" type="presParOf" srcId="{0BD5364C-2A7B-48C3-9E27-92E9DB6DE941}" destId="{0C287A51-59B3-4612-BC54-0920FC9B82FA}" srcOrd="1" destOrd="0" presId="urn:microsoft.com/office/officeart/2018/5/layout/IconLeafLabelList"/>
    <dgm:cxn modelId="{5A01F3C3-5B13-403F-AC76-DF0E257661D7}" type="presParOf" srcId="{0BD5364C-2A7B-48C3-9E27-92E9DB6DE941}" destId="{5176A226-CE6B-471D-BA75-F45CD1FA8770}" srcOrd="2" destOrd="0" presId="urn:microsoft.com/office/officeart/2018/5/layout/IconLeafLabelList"/>
    <dgm:cxn modelId="{6C0A8994-656B-4320-B82A-C1A04CBD27EF}" type="presParOf" srcId="{5176A226-CE6B-471D-BA75-F45CD1FA8770}" destId="{B07F0EDE-4159-4A07-A9E8-945C82026636}" srcOrd="0" destOrd="0" presId="urn:microsoft.com/office/officeart/2018/5/layout/IconLeafLabelList"/>
    <dgm:cxn modelId="{F914FD01-661D-440B-A3A0-5F4939DE47AB}" type="presParOf" srcId="{5176A226-CE6B-471D-BA75-F45CD1FA8770}" destId="{C11C447A-9024-4F9B-97E6-3365FF29EC7E}" srcOrd="1" destOrd="0" presId="urn:microsoft.com/office/officeart/2018/5/layout/IconLeafLabelList"/>
    <dgm:cxn modelId="{4EB434D1-7FD9-40AB-8D84-10D11E5CBA10}" type="presParOf" srcId="{5176A226-CE6B-471D-BA75-F45CD1FA8770}" destId="{9DD3FCBF-7026-48CF-83AA-28F03608FCBA}" srcOrd="2" destOrd="0" presId="urn:microsoft.com/office/officeart/2018/5/layout/IconLeafLabelList"/>
    <dgm:cxn modelId="{A69B7910-69F2-45E0-96F3-F4F086ABAF7D}" type="presParOf" srcId="{5176A226-CE6B-471D-BA75-F45CD1FA8770}" destId="{BC795921-75F6-4610-8CAD-D91EE6FDA5C9}" srcOrd="3" destOrd="0" presId="urn:microsoft.com/office/officeart/2018/5/layout/IconLeaf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48C58A-C71C-4840-B7D3-DE0ABC0B3989}"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56A179C3-801E-4426-9BF0-009CAB3411A5}">
      <dgm:prSet/>
      <dgm:spPr/>
      <dgm:t>
        <a:bodyPr/>
        <a:lstStyle/>
        <a:p>
          <a:r>
            <a:rPr lang="en-US"/>
            <a:t>Just because you have a hammer not every problem is a nail… consider the tools you are using? </a:t>
          </a:r>
        </a:p>
      </dgm:t>
    </dgm:pt>
    <dgm:pt modelId="{52741C54-504F-4317-853E-A4CFD0167C4A}" type="parTrans" cxnId="{8163717B-D2C7-47E9-9A37-2E16C8743550}">
      <dgm:prSet/>
      <dgm:spPr/>
      <dgm:t>
        <a:bodyPr/>
        <a:lstStyle/>
        <a:p>
          <a:endParaRPr lang="en-US"/>
        </a:p>
      </dgm:t>
    </dgm:pt>
    <dgm:pt modelId="{03E054C1-CD69-4B6F-AA4F-35195A3B058B}" type="sibTrans" cxnId="{8163717B-D2C7-47E9-9A37-2E16C8743550}">
      <dgm:prSet/>
      <dgm:spPr/>
      <dgm:t>
        <a:bodyPr/>
        <a:lstStyle/>
        <a:p>
          <a:endParaRPr lang="en-US"/>
        </a:p>
      </dgm:t>
    </dgm:pt>
    <dgm:pt modelId="{88C64A86-6EA1-46F3-A080-42F0E74371A8}">
      <dgm:prSet/>
      <dgm:spPr/>
      <dgm:t>
        <a:bodyPr/>
        <a:lstStyle/>
        <a:p>
          <a:r>
            <a:rPr lang="en-US"/>
            <a:t>Test, test, test… pretend to be a student in a class. See how it feels to go into a breakout group</a:t>
          </a:r>
        </a:p>
      </dgm:t>
    </dgm:pt>
    <dgm:pt modelId="{99E8BDB4-1DE8-4C64-A42C-75B7BAA0E49F}" type="parTrans" cxnId="{2736668E-4DA4-41E1-951A-AF730136F92C}">
      <dgm:prSet/>
      <dgm:spPr/>
      <dgm:t>
        <a:bodyPr/>
        <a:lstStyle/>
        <a:p>
          <a:endParaRPr lang="en-US"/>
        </a:p>
      </dgm:t>
    </dgm:pt>
    <dgm:pt modelId="{168AE520-7945-4C27-95AA-1040EE2BCE79}" type="sibTrans" cxnId="{2736668E-4DA4-41E1-951A-AF730136F92C}">
      <dgm:prSet/>
      <dgm:spPr/>
      <dgm:t>
        <a:bodyPr/>
        <a:lstStyle/>
        <a:p>
          <a:endParaRPr lang="en-US"/>
        </a:p>
      </dgm:t>
    </dgm:pt>
    <dgm:pt modelId="{C4C2AE15-8B9B-4E8C-A4B9-3A2895EB1EA2}">
      <dgm:prSet/>
      <dgm:spPr/>
      <dgm:t>
        <a:bodyPr/>
        <a:lstStyle/>
        <a:p>
          <a:r>
            <a:rPr lang="en-US"/>
            <a:t>Consider how you will leverage off the asynchronous online components, e.g. polls/quizzes before class</a:t>
          </a:r>
        </a:p>
      </dgm:t>
    </dgm:pt>
    <dgm:pt modelId="{8FE26E65-1E2E-453A-9E8B-C7553E8AE1B1}" type="parTrans" cxnId="{C125C62F-AE5D-44DF-BE15-15D2DB82D36E}">
      <dgm:prSet/>
      <dgm:spPr/>
      <dgm:t>
        <a:bodyPr/>
        <a:lstStyle/>
        <a:p>
          <a:endParaRPr lang="en-US"/>
        </a:p>
      </dgm:t>
    </dgm:pt>
    <dgm:pt modelId="{F33B4A3F-3C40-4768-8FAB-C21256EC7648}" type="sibTrans" cxnId="{C125C62F-AE5D-44DF-BE15-15D2DB82D36E}">
      <dgm:prSet/>
      <dgm:spPr/>
      <dgm:t>
        <a:bodyPr/>
        <a:lstStyle/>
        <a:p>
          <a:endParaRPr lang="en-US"/>
        </a:p>
      </dgm:t>
    </dgm:pt>
    <dgm:pt modelId="{073684AC-DCC8-9442-91A6-1B9DCB2B42AB}" type="pres">
      <dgm:prSet presAssocID="{5D48C58A-C71C-4840-B7D3-DE0ABC0B3989}" presName="hierChild1" presStyleCnt="0">
        <dgm:presLayoutVars>
          <dgm:chPref val="1"/>
          <dgm:dir/>
          <dgm:animOne val="branch"/>
          <dgm:animLvl val="lvl"/>
          <dgm:resizeHandles/>
        </dgm:presLayoutVars>
      </dgm:prSet>
      <dgm:spPr/>
    </dgm:pt>
    <dgm:pt modelId="{94FAAF65-4741-E54F-997A-D73A790977A8}" type="pres">
      <dgm:prSet presAssocID="{56A179C3-801E-4426-9BF0-009CAB3411A5}" presName="hierRoot1" presStyleCnt="0"/>
      <dgm:spPr/>
    </dgm:pt>
    <dgm:pt modelId="{28993255-5819-8545-BE2C-DFB3AFFECBF3}" type="pres">
      <dgm:prSet presAssocID="{56A179C3-801E-4426-9BF0-009CAB3411A5}" presName="composite" presStyleCnt="0"/>
      <dgm:spPr/>
    </dgm:pt>
    <dgm:pt modelId="{204D0A1D-AE0B-6747-8070-B4A9D8C51C72}" type="pres">
      <dgm:prSet presAssocID="{56A179C3-801E-4426-9BF0-009CAB3411A5}" presName="background" presStyleLbl="node0" presStyleIdx="0" presStyleCnt="3"/>
      <dgm:spPr/>
    </dgm:pt>
    <dgm:pt modelId="{AD372B27-7969-7A42-8F9B-8628CAA0F25B}" type="pres">
      <dgm:prSet presAssocID="{56A179C3-801E-4426-9BF0-009CAB3411A5}" presName="text" presStyleLbl="fgAcc0" presStyleIdx="0" presStyleCnt="3">
        <dgm:presLayoutVars>
          <dgm:chPref val="3"/>
        </dgm:presLayoutVars>
      </dgm:prSet>
      <dgm:spPr/>
    </dgm:pt>
    <dgm:pt modelId="{2CA91BC4-214E-574C-B65C-87FED28A1FB3}" type="pres">
      <dgm:prSet presAssocID="{56A179C3-801E-4426-9BF0-009CAB3411A5}" presName="hierChild2" presStyleCnt="0"/>
      <dgm:spPr/>
    </dgm:pt>
    <dgm:pt modelId="{708BE0E8-EEAD-1543-B4CA-44F8CE050009}" type="pres">
      <dgm:prSet presAssocID="{88C64A86-6EA1-46F3-A080-42F0E74371A8}" presName="hierRoot1" presStyleCnt="0"/>
      <dgm:spPr/>
    </dgm:pt>
    <dgm:pt modelId="{1A4BBBBC-4B6C-3B40-9514-B091E3A220EE}" type="pres">
      <dgm:prSet presAssocID="{88C64A86-6EA1-46F3-A080-42F0E74371A8}" presName="composite" presStyleCnt="0"/>
      <dgm:spPr/>
    </dgm:pt>
    <dgm:pt modelId="{1B8FB069-7D2C-9B48-8222-44390D7D9AAD}" type="pres">
      <dgm:prSet presAssocID="{88C64A86-6EA1-46F3-A080-42F0E74371A8}" presName="background" presStyleLbl="node0" presStyleIdx="1" presStyleCnt="3"/>
      <dgm:spPr/>
    </dgm:pt>
    <dgm:pt modelId="{6F7C3CB7-9330-0D49-8797-00B8ECFAA08C}" type="pres">
      <dgm:prSet presAssocID="{88C64A86-6EA1-46F3-A080-42F0E74371A8}" presName="text" presStyleLbl="fgAcc0" presStyleIdx="1" presStyleCnt="3">
        <dgm:presLayoutVars>
          <dgm:chPref val="3"/>
        </dgm:presLayoutVars>
      </dgm:prSet>
      <dgm:spPr/>
    </dgm:pt>
    <dgm:pt modelId="{F36EEE10-EB1A-E340-BE97-6E4A4E926243}" type="pres">
      <dgm:prSet presAssocID="{88C64A86-6EA1-46F3-A080-42F0E74371A8}" presName="hierChild2" presStyleCnt="0"/>
      <dgm:spPr/>
    </dgm:pt>
    <dgm:pt modelId="{11C16346-ACC0-E74C-9CEA-D50ED303B7E0}" type="pres">
      <dgm:prSet presAssocID="{C4C2AE15-8B9B-4E8C-A4B9-3A2895EB1EA2}" presName="hierRoot1" presStyleCnt="0"/>
      <dgm:spPr/>
    </dgm:pt>
    <dgm:pt modelId="{6D682A1A-772F-6940-8F71-2560DC80895C}" type="pres">
      <dgm:prSet presAssocID="{C4C2AE15-8B9B-4E8C-A4B9-3A2895EB1EA2}" presName="composite" presStyleCnt="0"/>
      <dgm:spPr/>
    </dgm:pt>
    <dgm:pt modelId="{EDC88E48-611F-F14F-B10D-C727C833835B}" type="pres">
      <dgm:prSet presAssocID="{C4C2AE15-8B9B-4E8C-A4B9-3A2895EB1EA2}" presName="background" presStyleLbl="node0" presStyleIdx="2" presStyleCnt="3"/>
      <dgm:spPr/>
    </dgm:pt>
    <dgm:pt modelId="{6A960EBF-B050-5A48-B94B-2CA9E024D263}" type="pres">
      <dgm:prSet presAssocID="{C4C2AE15-8B9B-4E8C-A4B9-3A2895EB1EA2}" presName="text" presStyleLbl="fgAcc0" presStyleIdx="2" presStyleCnt="3">
        <dgm:presLayoutVars>
          <dgm:chPref val="3"/>
        </dgm:presLayoutVars>
      </dgm:prSet>
      <dgm:spPr/>
    </dgm:pt>
    <dgm:pt modelId="{371F05EE-DF9B-3843-AAC2-9E59DAFCF6D0}" type="pres">
      <dgm:prSet presAssocID="{C4C2AE15-8B9B-4E8C-A4B9-3A2895EB1EA2}" presName="hierChild2" presStyleCnt="0"/>
      <dgm:spPr/>
    </dgm:pt>
  </dgm:ptLst>
  <dgm:cxnLst>
    <dgm:cxn modelId="{E7D3EF12-CF69-8B44-80B7-007158C18B8C}" type="presOf" srcId="{56A179C3-801E-4426-9BF0-009CAB3411A5}" destId="{AD372B27-7969-7A42-8F9B-8628CAA0F25B}" srcOrd="0" destOrd="0" presId="urn:microsoft.com/office/officeart/2005/8/layout/hierarchy1"/>
    <dgm:cxn modelId="{219C142E-D47C-4A4E-85A1-FB17A34F108B}" type="presOf" srcId="{88C64A86-6EA1-46F3-A080-42F0E74371A8}" destId="{6F7C3CB7-9330-0D49-8797-00B8ECFAA08C}" srcOrd="0" destOrd="0" presId="urn:microsoft.com/office/officeart/2005/8/layout/hierarchy1"/>
    <dgm:cxn modelId="{C125C62F-AE5D-44DF-BE15-15D2DB82D36E}" srcId="{5D48C58A-C71C-4840-B7D3-DE0ABC0B3989}" destId="{C4C2AE15-8B9B-4E8C-A4B9-3A2895EB1EA2}" srcOrd="2" destOrd="0" parTransId="{8FE26E65-1E2E-453A-9E8B-C7553E8AE1B1}" sibTransId="{F33B4A3F-3C40-4768-8FAB-C21256EC7648}"/>
    <dgm:cxn modelId="{8163717B-D2C7-47E9-9A37-2E16C8743550}" srcId="{5D48C58A-C71C-4840-B7D3-DE0ABC0B3989}" destId="{56A179C3-801E-4426-9BF0-009CAB3411A5}" srcOrd="0" destOrd="0" parTransId="{52741C54-504F-4317-853E-A4CFD0167C4A}" sibTransId="{03E054C1-CD69-4B6F-AA4F-35195A3B058B}"/>
    <dgm:cxn modelId="{2736668E-4DA4-41E1-951A-AF730136F92C}" srcId="{5D48C58A-C71C-4840-B7D3-DE0ABC0B3989}" destId="{88C64A86-6EA1-46F3-A080-42F0E74371A8}" srcOrd="1" destOrd="0" parTransId="{99E8BDB4-1DE8-4C64-A42C-75B7BAA0E49F}" sibTransId="{168AE520-7945-4C27-95AA-1040EE2BCE79}"/>
    <dgm:cxn modelId="{E204CEAF-D367-A243-B579-C016F016E3B1}" type="presOf" srcId="{5D48C58A-C71C-4840-B7D3-DE0ABC0B3989}" destId="{073684AC-DCC8-9442-91A6-1B9DCB2B42AB}" srcOrd="0" destOrd="0" presId="urn:microsoft.com/office/officeart/2005/8/layout/hierarchy1"/>
    <dgm:cxn modelId="{C491E9CD-7B69-5142-8E99-CF49A36D6BDF}" type="presOf" srcId="{C4C2AE15-8B9B-4E8C-A4B9-3A2895EB1EA2}" destId="{6A960EBF-B050-5A48-B94B-2CA9E024D263}" srcOrd="0" destOrd="0" presId="urn:microsoft.com/office/officeart/2005/8/layout/hierarchy1"/>
    <dgm:cxn modelId="{D7D7F90D-B3D3-3C45-9C85-F7DA3BAAB728}" type="presParOf" srcId="{073684AC-DCC8-9442-91A6-1B9DCB2B42AB}" destId="{94FAAF65-4741-E54F-997A-D73A790977A8}" srcOrd="0" destOrd="0" presId="urn:microsoft.com/office/officeart/2005/8/layout/hierarchy1"/>
    <dgm:cxn modelId="{EB16BB19-8615-374E-9ED9-9FD310D4F947}" type="presParOf" srcId="{94FAAF65-4741-E54F-997A-D73A790977A8}" destId="{28993255-5819-8545-BE2C-DFB3AFFECBF3}" srcOrd="0" destOrd="0" presId="urn:microsoft.com/office/officeart/2005/8/layout/hierarchy1"/>
    <dgm:cxn modelId="{8AD1160D-D7F4-9942-A477-1ADE1230FEAC}" type="presParOf" srcId="{28993255-5819-8545-BE2C-DFB3AFFECBF3}" destId="{204D0A1D-AE0B-6747-8070-B4A9D8C51C72}" srcOrd="0" destOrd="0" presId="urn:microsoft.com/office/officeart/2005/8/layout/hierarchy1"/>
    <dgm:cxn modelId="{A126DAB1-CC8B-4646-98F0-BCE76A479467}" type="presParOf" srcId="{28993255-5819-8545-BE2C-DFB3AFFECBF3}" destId="{AD372B27-7969-7A42-8F9B-8628CAA0F25B}" srcOrd="1" destOrd="0" presId="urn:microsoft.com/office/officeart/2005/8/layout/hierarchy1"/>
    <dgm:cxn modelId="{71355555-9D5A-DE4F-9E41-BF7D227D0ED6}" type="presParOf" srcId="{94FAAF65-4741-E54F-997A-D73A790977A8}" destId="{2CA91BC4-214E-574C-B65C-87FED28A1FB3}" srcOrd="1" destOrd="0" presId="urn:microsoft.com/office/officeart/2005/8/layout/hierarchy1"/>
    <dgm:cxn modelId="{45563329-F06E-174F-9BB0-D0EB2A74B3CB}" type="presParOf" srcId="{073684AC-DCC8-9442-91A6-1B9DCB2B42AB}" destId="{708BE0E8-EEAD-1543-B4CA-44F8CE050009}" srcOrd="1" destOrd="0" presId="urn:microsoft.com/office/officeart/2005/8/layout/hierarchy1"/>
    <dgm:cxn modelId="{1DB13655-4776-5444-9631-7A5D78FBB7AD}" type="presParOf" srcId="{708BE0E8-EEAD-1543-B4CA-44F8CE050009}" destId="{1A4BBBBC-4B6C-3B40-9514-B091E3A220EE}" srcOrd="0" destOrd="0" presId="urn:microsoft.com/office/officeart/2005/8/layout/hierarchy1"/>
    <dgm:cxn modelId="{0535FA72-E3E7-B742-94B0-25E8965B6B41}" type="presParOf" srcId="{1A4BBBBC-4B6C-3B40-9514-B091E3A220EE}" destId="{1B8FB069-7D2C-9B48-8222-44390D7D9AAD}" srcOrd="0" destOrd="0" presId="urn:microsoft.com/office/officeart/2005/8/layout/hierarchy1"/>
    <dgm:cxn modelId="{AF8F3F61-6444-BA40-BADF-748CBFE70038}" type="presParOf" srcId="{1A4BBBBC-4B6C-3B40-9514-B091E3A220EE}" destId="{6F7C3CB7-9330-0D49-8797-00B8ECFAA08C}" srcOrd="1" destOrd="0" presId="urn:microsoft.com/office/officeart/2005/8/layout/hierarchy1"/>
    <dgm:cxn modelId="{75111468-640E-014C-B9BF-DF4D58C344BC}" type="presParOf" srcId="{708BE0E8-EEAD-1543-B4CA-44F8CE050009}" destId="{F36EEE10-EB1A-E340-BE97-6E4A4E926243}" srcOrd="1" destOrd="0" presId="urn:microsoft.com/office/officeart/2005/8/layout/hierarchy1"/>
    <dgm:cxn modelId="{C8C2919D-6A46-6840-8801-F768B3A955E3}" type="presParOf" srcId="{073684AC-DCC8-9442-91A6-1B9DCB2B42AB}" destId="{11C16346-ACC0-E74C-9CEA-D50ED303B7E0}" srcOrd="2" destOrd="0" presId="urn:microsoft.com/office/officeart/2005/8/layout/hierarchy1"/>
    <dgm:cxn modelId="{FA48DD5D-093F-284A-9578-983BE92D7447}" type="presParOf" srcId="{11C16346-ACC0-E74C-9CEA-D50ED303B7E0}" destId="{6D682A1A-772F-6940-8F71-2560DC80895C}" srcOrd="0" destOrd="0" presId="urn:microsoft.com/office/officeart/2005/8/layout/hierarchy1"/>
    <dgm:cxn modelId="{5D33EBA9-2FD7-8D4F-ADA9-6A045BA924A3}" type="presParOf" srcId="{6D682A1A-772F-6940-8F71-2560DC80895C}" destId="{EDC88E48-611F-F14F-B10D-C727C833835B}" srcOrd="0" destOrd="0" presId="urn:microsoft.com/office/officeart/2005/8/layout/hierarchy1"/>
    <dgm:cxn modelId="{CF8BC5E7-E87F-0C44-B6C7-B38DB3388D33}" type="presParOf" srcId="{6D682A1A-772F-6940-8F71-2560DC80895C}" destId="{6A960EBF-B050-5A48-B94B-2CA9E024D263}" srcOrd="1" destOrd="0" presId="urn:microsoft.com/office/officeart/2005/8/layout/hierarchy1"/>
    <dgm:cxn modelId="{B1023722-7BC7-1847-9225-A593B0F5AE4E}" type="presParOf" srcId="{11C16346-ACC0-E74C-9CEA-D50ED303B7E0}" destId="{371F05EE-DF9B-3843-AAC2-9E59DAFCF6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F7CB5-8337-4333-803B-12F699AA86FE}">
      <dsp:nvSpPr>
        <dsp:cNvPr id="0" name=""/>
        <dsp:cNvSpPr/>
      </dsp:nvSpPr>
      <dsp:spPr>
        <a:xfrm flipH="1">
          <a:off x="724194" y="911101"/>
          <a:ext cx="1729620" cy="186694"/>
        </a:xfrm>
        <a:prstGeom prst="rect">
          <a:avLst/>
        </a:prstGeom>
        <a:solidFill>
          <a:schemeClr val="accent3">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EE5493-9DA7-48EE-AF44-793435860090}">
      <dsp:nvSpPr>
        <dsp:cNvPr id="0" name=""/>
        <dsp:cNvSpPr/>
      </dsp:nvSpPr>
      <dsp:spPr>
        <a:xfrm>
          <a:off x="385248" y="1548335"/>
          <a:ext cx="240751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A Collaborate link for the team for meetings – you may need to give them a ‘presenter’ link</a:t>
          </a:r>
        </a:p>
      </dsp:txBody>
      <dsp:txXfrm>
        <a:off x="385248" y="1548335"/>
        <a:ext cx="2407510" cy="810000"/>
      </dsp:txXfrm>
    </dsp:sp>
    <dsp:sp modelId="{67D2ADD5-10B2-4D25-A1A4-62BBCC3458F8}">
      <dsp:nvSpPr>
        <dsp:cNvPr id="0" name=""/>
        <dsp:cNvSpPr/>
      </dsp:nvSpPr>
      <dsp:spPr>
        <a:xfrm>
          <a:off x="3867478" y="672747"/>
          <a:ext cx="938287" cy="549223"/>
        </a:xfrm>
        <a:prstGeom prst="rect">
          <a:avLst/>
        </a:prstGeom>
        <a:solidFill>
          <a:schemeClr val="accent3">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240969-7A31-45DD-AD62-B632E8978B19}">
      <dsp:nvSpPr>
        <dsp:cNvPr id="0" name=""/>
        <dsp:cNvSpPr/>
      </dsp:nvSpPr>
      <dsp:spPr>
        <a:xfrm>
          <a:off x="3193020" y="1786689"/>
          <a:ext cx="2287203"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dirty="0"/>
            <a:t>An Open Forum discussion board for the team to discuss ideas</a:t>
          </a:r>
        </a:p>
      </dsp:txBody>
      <dsp:txXfrm>
        <a:off x="3193020" y="1786689"/>
        <a:ext cx="2287203" cy="810000"/>
      </dsp:txXfrm>
    </dsp:sp>
    <dsp:sp modelId="{A6FD94DF-A4B2-5846-A282-8147E496BA53}">
      <dsp:nvSpPr>
        <dsp:cNvPr id="0" name=""/>
        <dsp:cNvSpPr/>
      </dsp:nvSpPr>
      <dsp:spPr>
        <a:xfrm>
          <a:off x="7040436" y="659583"/>
          <a:ext cx="1009624" cy="601879"/>
        </a:xfrm>
        <a:prstGeom prst="rect">
          <a:avLst/>
        </a:prstGeom>
        <a:solidFill>
          <a:schemeClr val="accent3">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B96737-59BB-7949-BAF8-383804D85C33}">
      <dsp:nvSpPr>
        <dsp:cNvPr id="0" name=""/>
        <dsp:cNvSpPr/>
      </dsp:nvSpPr>
      <dsp:spPr>
        <a:xfrm>
          <a:off x="5880484" y="1799853"/>
          <a:ext cx="3329528"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dirty="0"/>
            <a:t>A Team Wiki page</a:t>
          </a:r>
          <a:endParaRPr lang="en-GB" sz="1900" kern="1200" dirty="0"/>
        </a:p>
      </dsp:txBody>
      <dsp:txXfrm>
        <a:off x="5880484" y="1799853"/>
        <a:ext cx="3329528" cy="81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F7CB5-8337-4333-803B-12F699AA86FE}">
      <dsp:nvSpPr>
        <dsp:cNvPr id="0" name=""/>
        <dsp:cNvSpPr/>
      </dsp:nvSpPr>
      <dsp:spPr>
        <a:xfrm>
          <a:off x="1767524" y="286844"/>
          <a:ext cx="1341349" cy="141408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EE5493-9DA7-48EE-AF44-793435860090}">
      <dsp:nvSpPr>
        <dsp:cNvPr id="0" name=""/>
        <dsp:cNvSpPr/>
      </dsp:nvSpPr>
      <dsp:spPr>
        <a:xfrm>
          <a:off x="968431" y="1694332"/>
          <a:ext cx="2939535" cy="9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It takes longer for teams to communicate in an online environment compared to F2F</a:t>
          </a:r>
        </a:p>
      </dsp:txBody>
      <dsp:txXfrm>
        <a:off x="968431" y="1694332"/>
        <a:ext cx="2939535" cy="975757"/>
      </dsp:txXfrm>
    </dsp:sp>
    <dsp:sp modelId="{67D2ADD5-10B2-4D25-A1A4-62BBCC3458F8}">
      <dsp:nvSpPr>
        <dsp:cNvPr id="0" name=""/>
        <dsp:cNvSpPr/>
      </dsp:nvSpPr>
      <dsp:spPr>
        <a:xfrm>
          <a:off x="4193556" y="264541"/>
          <a:ext cx="1585921" cy="15032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240969-7A31-45DD-AD62-B632E8978B19}">
      <dsp:nvSpPr>
        <dsp:cNvPr id="0" name=""/>
        <dsp:cNvSpPr/>
      </dsp:nvSpPr>
      <dsp:spPr>
        <a:xfrm>
          <a:off x="4187591" y="1716635"/>
          <a:ext cx="1597851" cy="9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Can take longer due to less physical social cues</a:t>
          </a:r>
        </a:p>
      </dsp:txBody>
      <dsp:txXfrm>
        <a:off x="4187591" y="1716635"/>
        <a:ext cx="1597851" cy="975757"/>
      </dsp:txXfrm>
    </dsp:sp>
    <dsp:sp modelId="{A6FD94DF-A4B2-5846-A282-8147E496BA53}">
      <dsp:nvSpPr>
        <dsp:cNvPr id="0" name=""/>
        <dsp:cNvSpPr/>
      </dsp:nvSpPr>
      <dsp:spPr>
        <a:xfrm>
          <a:off x="2685029" y="3091855"/>
          <a:ext cx="1383815" cy="1299098"/>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B96737-59BB-7949-BAF8-383804D85C33}">
      <dsp:nvSpPr>
        <dsp:cNvPr id="0" name=""/>
        <dsp:cNvSpPr/>
      </dsp:nvSpPr>
      <dsp:spPr>
        <a:xfrm>
          <a:off x="2213924" y="4441850"/>
          <a:ext cx="2326024" cy="9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Time talking can increase per student due to technology can mean lagging video/audio feeds</a:t>
          </a:r>
          <a:endParaRPr lang="en-GB" sz="2000" kern="1200" dirty="0"/>
        </a:p>
      </dsp:txBody>
      <dsp:txXfrm>
        <a:off x="2213924" y="4441850"/>
        <a:ext cx="2326024" cy="975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A6CDA-9034-4C06-B839-E48DC178A790}">
      <dsp:nvSpPr>
        <dsp:cNvPr id="0" name=""/>
        <dsp:cNvSpPr/>
      </dsp:nvSpPr>
      <dsp:spPr>
        <a:xfrm>
          <a:off x="1105185" y="200252"/>
          <a:ext cx="1784079" cy="16265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E88538-B224-4BBC-A462-3C6DAB0C3C93}">
      <dsp:nvSpPr>
        <dsp:cNvPr id="0" name=""/>
        <dsp:cNvSpPr/>
      </dsp:nvSpPr>
      <dsp:spPr>
        <a:xfrm>
          <a:off x="1042951" y="1790253"/>
          <a:ext cx="1784081" cy="170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Free responses are going to take longer than MCQs</a:t>
          </a:r>
        </a:p>
      </dsp:txBody>
      <dsp:txXfrm>
        <a:off x="1042951" y="1790253"/>
        <a:ext cx="1784081" cy="1708570"/>
      </dsp:txXfrm>
    </dsp:sp>
    <dsp:sp modelId="{35FE49A6-4142-46EC-8208-2EE3F0486428}">
      <dsp:nvSpPr>
        <dsp:cNvPr id="0" name=""/>
        <dsp:cNvSpPr/>
      </dsp:nvSpPr>
      <dsp:spPr>
        <a:xfrm>
          <a:off x="3818951" y="257346"/>
          <a:ext cx="1574754" cy="1428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2A922F-564C-4971-A305-3C9B17559A20}">
      <dsp:nvSpPr>
        <dsp:cNvPr id="0" name=""/>
        <dsp:cNvSpPr/>
      </dsp:nvSpPr>
      <dsp:spPr>
        <a:xfrm>
          <a:off x="3306052" y="1759694"/>
          <a:ext cx="2600551" cy="170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Give students a time limit on how long they will be in the breakout groups</a:t>
          </a:r>
        </a:p>
      </dsp:txBody>
      <dsp:txXfrm>
        <a:off x="3306052" y="1759694"/>
        <a:ext cx="2600551" cy="1708570"/>
      </dsp:txXfrm>
    </dsp:sp>
    <dsp:sp modelId="{005964C2-626C-43DB-8808-F90B61652419}">
      <dsp:nvSpPr>
        <dsp:cNvPr id="0" name=""/>
        <dsp:cNvSpPr/>
      </dsp:nvSpPr>
      <dsp:spPr>
        <a:xfrm>
          <a:off x="6779701" y="253789"/>
          <a:ext cx="1442876" cy="1442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9F920B-5548-4A52-AD66-5BA17A11D50F}">
      <dsp:nvSpPr>
        <dsp:cNvPr id="0" name=""/>
        <dsp:cNvSpPr/>
      </dsp:nvSpPr>
      <dsp:spPr>
        <a:xfrm>
          <a:off x="6186228" y="1763251"/>
          <a:ext cx="2629823" cy="170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Try to split up class time between the breakout groups and bring students back together as a class</a:t>
          </a:r>
        </a:p>
      </dsp:txBody>
      <dsp:txXfrm>
        <a:off x="6186228" y="1763251"/>
        <a:ext cx="2629823" cy="1708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6D20F-AB48-4686-A5D7-81D6D7DFD15F}">
      <dsp:nvSpPr>
        <dsp:cNvPr id="0" name=""/>
        <dsp:cNvSpPr/>
      </dsp:nvSpPr>
      <dsp:spPr>
        <a:xfrm>
          <a:off x="490089" y="829490"/>
          <a:ext cx="1475437" cy="1475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82586-BE14-4D47-9D7F-2843F5155618}">
      <dsp:nvSpPr>
        <dsp:cNvPr id="0" name=""/>
        <dsp:cNvSpPr/>
      </dsp:nvSpPr>
      <dsp:spPr>
        <a:xfrm>
          <a:off x="617876" y="952545"/>
          <a:ext cx="1219862" cy="12293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9D2E2F-E563-4ED3-B478-B93411E020FD}">
      <dsp:nvSpPr>
        <dsp:cNvPr id="0" name=""/>
        <dsp:cNvSpPr/>
      </dsp:nvSpPr>
      <dsp:spPr>
        <a:xfrm>
          <a:off x="18433" y="2764490"/>
          <a:ext cx="2418750" cy="163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Gallery walk approach for short answers</a:t>
          </a:r>
        </a:p>
      </dsp:txBody>
      <dsp:txXfrm>
        <a:off x="18433" y="2764490"/>
        <a:ext cx="2418750" cy="1636737"/>
      </dsp:txXfrm>
    </dsp:sp>
    <dsp:sp modelId="{B07F0EDE-4159-4A07-A9E8-945C82026636}">
      <dsp:nvSpPr>
        <dsp:cNvPr id="0" name=""/>
        <dsp:cNvSpPr/>
      </dsp:nvSpPr>
      <dsp:spPr>
        <a:xfrm>
          <a:off x="3636387" y="829490"/>
          <a:ext cx="1475437" cy="1475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C447A-9024-4F9B-97E6-3365FF29EC7E}">
      <dsp:nvSpPr>
        <dsp:cNvPr id="0" name=""/>
        <dsp:cNvSpPr/>
      </dsp:nvSpPr>
      <dsp:spPr>
        <a:xfrm>
          <a:off x="3765266" y="964731"/>
          <a:ext cx="1217678" cy="120495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795921-75F6-4610-8CAD-D91EE6FDA5C9}">
      <dsp:nvSpPr>
        <dsp:cNvPr id="0" name=""/>
        <dsp:cNvSpPr/>
      </dsp:nvSpPr>
      <dsp:spPr>
        <a:xfrm>
          <a:off x="2860464" y="2764490"/>
          <a:ext cx="3027283" cy="163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MCQs could be to show the team’s responses and then call on a team, for example ‘Team 2 why did you pick B?’ </a:t>
          </a:r>
        </a:p>
      </dsp:txBody>
      <dsp:txXfrm>
        <a:off x="2860464" y="2764490"/>
        <a:ext cx="3027283" cy="1636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D0A1D-AE0B-6747-8070-B4A9D8C51C72}">
      <dsp:nvSpPr>
        <dsp:cNvPr id="0" name=""/>
        <dsp:cNvSpPr/>
      </dsp:nvSpPr>
      <dsp:spPr>
        <a:xfrm>
          <a:off x="0" y="815317"/>
          <a:ext cx="2828924" cy="17963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D372B27-7969-7A42-8F9B-8628CAA0F25B}">
      <dsp:nvSpPr>
        <dsp:cNvPr id="0" name=""/>
        <dsp:cNvSpPr/>
      </dsp:nvSpPr>
      <dsp:spPr>
        <a:xfrm>
          <a:off x="314325" y="1113926"/>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Just because you have a hammer not every problem is a nail… consider the tools you are using? </a:t>
          </a:r>
        </a:p>
      </dsp:txBody>
      <dsp:txXfrm>
        <a:off x="366939" y="1166540"/>
        <a:ext cx="2723696" cy="1691139"/>
      </dsp:txXfrm>
    </dsp:sp>
    <dsp:sp modelId="{1B8FB069-7D2C-9B48-8222-44390D7D9AAD}">
      <dsp:nvSpPr>
        <dsp:cNvPr id="0" name=""/>
        <dsp:cNvSpPr/>
      </dsp:nvSpPr>
      <dsp:spPr>
        <a:xfrm>
          <a:off x="3457574" y="815317"/>
          <a:ext cx="2828924" cy="17963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F7C3CB7-9330-0D49-8797-00B8ECFAA08C}">
      <dsp:nvSpPr>
        <dsp:cNvPr id="0" name=""/>
        <dsp:cNvSpPr/>
      </dsp:nvSpPr>
      <dsp:spPr>
        <a:xfrm>
          <a:off x="3771900" y="1113926"/>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Test, test, test… pretend to be a student in a class. See how it feels to go into a breakout group</a:t>
          </a:r>
        </a:p>
      </dsp:txBody>
      <dsp:txXfrm>
        <a:off x="3824514" y="1166540"/>
        <a:ext cx="2723696" cy="1691139"/>
      </dsp:txXfrm>
    </dsp:sp>
    <dsp:sp modelId="{EDC88E48-611F-F14F-B10D-C727C833835B}">
      <dsp:nvSpPr>
        <dsp:cNvPr id="0" name=""/>
        <dsp:cNvSpPr/>
      </dsp:nvSpPr>
      <dsp:spPr>
        <a:xfrm>
          <a:off x="6915149" y="815317"/>
          <a:ext cx="2828924" cy="17963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960EBF-B050-5A48-B94B-2CA9E024D263}">
      <dsp:nvSpPr>
        <dsp:cNvPr id="0" name=""/>
        <dsp:cNvSpPr/>
      </dsp:nvSpPr>
      <dsp:spPr>
        <a:xfrm>
          <a:off x="7229475" y="1113926"/>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Consider how you will leverage off the asynchronous online components, e.g. polls/quizzes before class</a:t>
          </a:r>
        </a:p>
      </dsp:txBody>
      <dsp:txXfrm>
        <a:off x="7282089" y="1166540"/>
        <a:ext cx="2723696" cy="169113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0T03:54:47.171"/>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0 24575,'0'24'0,"0"18"0,5 26 0,2-21 0,2 3-907,2 0 0,4 2 907,7 18 0,3 2-848,2-3 0,1 2 848,-7-13 0,1 3 0,0 0 0,-1-1 0,-1 0 0,-1 1 0,-1 2 0,-2 1 0,-1 1-406,-1 0 1,-2 1-1,-1 0 406,-3 1 0,-1 1 0,-1-1 0,0-2 0,0 0 0,-1 1 0,0-9 0,-1 0 0,1 2 0,-1-1-698,2 3 0,-1 0 0,1 1 1,1 1 697,1 7 0,1 1 0,1 1 0,-1 0 0,0 1 0,1 0 0,-1 1 0,1-1 0,0 0 0,0 0 0,0 0 0,-1-2 0,0-4 0,-2 0 0,1-2 0,-2-2 0,2 12 0,0-3 0,-2 0-280,-1 0 0,-1-1 0,0-2 280,-1-10 0,0-3 0,0 2 0,0 3 0,0 1 0,0-1 87,0-3 0,0-2 1,1 0-88,3 21 0,1-2 0,1-6 0,2-3 704,0-7 0,1-4-704,-2-9 0,0-3 2970,10 27-2970,-6-18 2012,-1-7-2012,-2-4 1426,-3-3-1426,1 0 280,-2-6-280,1-5 0,-4-14 0,-5-8 0,-6-9 0,-11-7 0,-8-2 0,-8-1 0,-14-7 0,-8-8 0,-13-15 0,1-11 0,36 24 0,3-2 0,-17-32 0,14 10 0,15 16 0,8 16 0,6 12 0,1 4 0,4 8 0,5 6 0,7 9 0,11 10 0,3 8 0,9 14 0,0 9 0,10 11 0,-7-4 0,7 0 0,-10-16 0,-6-12 0,-12-18 0,-12-13 0,-5-9 0,-2-4 0,1-8 0,0-3 0,2-14 0,4-3 0,5-9 0,7-1 0,8 2 0,9 0 0,2 7 0,11-6 0,3 6 0,12-5 0,11-2 0,-36 20 0,1 0 0,0 0 0,-2 0 0,22-20 0,-17 9 0,-25 17 0,-9 7 0,-6 9 0,-16 18 0,-12 8 0,-21 20 0,-13 9 0,0-3 0,-7 7 0,11-4 0,3 0 0,10-3 0,10-8 0,10-12 0,3-6 0,5-7 0,2-3 0,3-1 0,-1 0 0,2-2 0,0 2 0,2-3 0,0-1 0,4-3 0,0-3 0,1 0 0,0 3 0,-4 4 0,0 4 0,-3 6 0,4 2 0,0 3 0,3-1 0,0-6 0,1-8 0,-1-6 0,1-3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0T03:54:50.805"/>
    </inkml:context>
    <inkml:brush xml:id="br0">
      <inkml:brushProperty name="width" value="0.1" units="cm"/>
      <inkml:brushProperty name="height" value="0.1" units="cm"/>
      <inkml:brushProperty name="color" value="#AE198D"/>
      <inkml:brushProperty name="inkEffects" value="galaxy"/>
      <inkml:brushProperty name="anchorX" value="-6418.7373"/>
      <inkml:brushProperty name="anchorY" value="-17823.88281"/>
      <inkml:brushProperty name="scaleFactor" value="0.5"/>
    </inkml:brush>
  </inkml:definitions>
  <inkml:trace contextRef="#ctx0" brushRef="#br0">1380 0 24575,'-21'51'0,"1"0"0,8-11 0,0 3-924,2 0 0,0 2 924,-1 8 0,0 3-600,3-14 0,-2 2 0,1 0 600,-2 4 0,0 1 0,-1-1 0,0-1 0,-2 0 0,1 0 0,-1 5 0,-1 1 0,1 0 0,-2-1 0,0 1 0,-1 2-641,1-9 0,0 1 1,0 1-1,-1 0 641,0 4 0,-1 0 0,0 1 0,-2-1 0,-1 2 0,-2-1 0,0 1 0,-1 0-583,1-1 1,-1 1-1,0 0 1,-1-1 582,1-3 0,-1 0 0,1-1 0,0-2-265,-5 10 1,1-2 0,1-1 264,0-1 0,1 0 0,3-2-970,5-10 0,2-1 1,2 0 969,-1 1 0,2 0 0,1-1 0,-2 9 0,3-2 960,2-5 0,0-2-960,1-6 0,0-2 1983,-6 17-1983,3-2 1493,4-14-1493,0 3 6752,4-5-6752,-2-3 95,3-2-95,-1-7 0,-1 0 0,0-7 0,0-1 0,0-9 0,2-7 0,-1-13 0,1-8 0,1-6 0,1 2 0,1 1 0,2 2 0,-1-3 0,0 0 0,-1-1 0,-3 6 0,0 1 0,-2 8 0,-3 0 0,-1 0 0,-5-4 0,-2-8 0,-1-8 0,3-10 0,3 0 0,4-3 0,2 13 0,2 8 0,0 12 0,2 9 0,-2 6 0,1 8 0,-1 5 0,0 6 0,0 4 0,1 4 0,-1 10 0,1 14 0,2-19 0,1 3 0,2 3 0,2 1 0,2-1 0,0-2 0,2 1 0,0-2 0,7 16 0,-6-9 0,-6-11 0,-4-8 0,-2-1 0,0-3 0,-1-1 0,-1-2 0,2-4 0,-1-5 0,2-3 0,10-17 0,4-7 0,11-12 0,3-1 0,6 0 0,14-2 0,7-2 0,-15 14 0,4 0 0,2-1 0,2 0-371,8-5 1,4 0 370,6 1 0,1 0 0,-3 2 0,0 0 0,-2 4 0,-2 1 0,-11 3 0,-4 2 0,21-10 0,-22 7 0,-19 6 0,-10 6 0,-9 4 741,-11 6-741,-18 6 0,-33 12 0,12-5 0,-5 2 0,-16 4 0,-3 2-633,-9 4 1,-1 1 632,-6 2 0,2 1 0,6-3 0,2 0 0,-2 2 0,2 0-34,15-7 0,2 1 34,3 1 0,3 1 0,10-4 0,3 0 0,-18 20 0,17-8 0,15-7 0,9-6 1260,7-7-1260,2-4 73,4-6-73,1-2 0,1-3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0T03:55:00.794"/>
    </inkml:context>
    <inkml:brush xml:id="br0">
      <inkml:brushProperty name="width" value="0.1" units="cm"/>
      <inkml:brushProperty name="height" value="0.1" units="cm"/>
      <inkml:brushProperty name="color" value="#AE198D"/>
      <inkml:brushProperty name="inkEffects" value="galaxy"/>
      <inkml:brushProperty name="anchorX" value="-24087.75781"/>
      <inkml:brushProperty name="anchorY" value="-31647.10156"/>
      <inkml:brushProperty name="scaleFactor" value="0.5"/>
    </inkml:brush>
  </inkml:definitions>
  <inkml:trace contextRef="#ctx0" brushRef="#br0">6042 1 24575,'-2'14'0,"0"5"0,0 4 0,0 13 0,2 10 0,-1 22 0,3 18 0,-1-28 0,0 3 0,1 7 0,0 2-499,0 5 1,-1 3 498,1 13 0,-2 4-769,0 0 1,-2 2 768,1-26 0,-2 1 0,0 0 0,0 0 0,-1 1 0,0-2 0,-1 28 0,0-3-430,0-4 0,1-2 430,2-8 0,1-4-36,1-14 1,0-2 35,1-2 0,0-3 870,1 19-870,-1-8 1532,-2-23-1532,-1-14 978,-2-4-978,-1-2 85,-1 11-85,1 3 0,0 10 0,3-1 0,1 14 0,-1-24 0,-2 26 0,-5-5 0,-1 5 0,-3 12 0,6-23 0,2-10 0,3-12 0,1-16 0,0-5 0,1-3 0,-1 1 0,1 0 0,-2 0 0,1-8 0,-5-14 0,-11-23 0,-17-28 0,10 22 0,-3-1 0,-4-3 0,0 1 0,-31-30 0,11 24 0,15 26 0,7 16 0,4 7 0,-7 2 0,-12 1 0,-9 2 0,-21-1 0,-9 0 0,21-1 0,-4-2-478,-3 1 0,-4 0 478,-19 0 0,-2-1 0,0-4 0,-2 0-499,29 2 1,-1 1 0,0-1 498,0-1 0,0 0 0,0 0 0,-2 1 0,1 0 0,1 2-435,-23 0 1,2 0 434,-5-1 0,2 0 0,13 2 0,2 0 0,-6 0 0,-1 1 0,1 3 0,0 1 0,6 1 0,0 1 0,-2 4 0,2 0-171,13-3 1,1 1 170,-7 4 0,-1 0 0,6-2 0,0 1 0,-12 2 0,-3 2-29,-3 0 0,0 1 29,-2-3 0,0 2 0,-6 3 0,2-1 0,14-6 0,0 0 0,-8 4 0,1 2 0,5-2 0,1 0 0,-8 3 0,-1 2 0,-3 1 0,2 0 0,7 2 0,3-1 600,6-2 0,4 0-600,11 2 0,3-1 910,-28 12-910,12 3 383,20-8-383,7 1 1012,13-6-1012,10-6 214,8-4-214,5-6 0,2-3 0,18-14 0,13-8 0,30-15 0,29-10 0,-31 18 0,6-1-485,16-5 0,3 1 485,-2 2 0,2 1 0,-17 6 0,3 0 0,-2 2-726,24-7 1,2 3 725,-20 7 0,1 1 0,3 1-680,7-3 1,2 0 0,0 3 679,0 1 0,0 3 0,3-1-547,-8 2 0,3 0 1,1 0-1,-4 2 547,10 0 0,-3 1 0,5 2 0,-5 0 0,4 1 0,2 1 0,-2 1-405,-6 0 0,-1 0 0,-1 1 0,0 0 405,1 0 0,0 1 0,1-1 0,0 1 0,6-1 0,1 1 0,-1-1 0,-3 1 0,10 0 0,-3-1 0,-1 1-146,-4 0 1,0 0 0,-1 0 145,0 0 0,0 1 0,-2-1 0,-10 0 0,-2 0 0,1 1 0,5 0 0,2 1 0,-3-1 416,22 0 1,-4 0-417,-4-1 0,-5 1 997,-26-1 0,-3-1-997,-6 0 0,-2 0 2760,28 0-2760,-17 0 2089,-8 0-2089,14 2 0,9-2-5758,9 1 5758,-33-1 0,1 0 0,44 0-2269,-32 0 1,2 0 2268,-13 0 0,3 0-374,40 0 1,3 0 373,-25 1 0,2 1 0,8-1 0,7-1 0,-5 1 0,4 1 0,-2-1 0,-16 0 0,2-1 0,-5 1-158,0-1 0,-1 0 158,14 0 0,3 0 0,-1 0 0,2 0 1059,-18 0 0,4 0 1,-3 0-1060,24-1 0,0 2 0,-26-1 0,1 1 0,-1 1 0,19-1 0,0 0 0,0 1 0,2 1 0,-22-2 0,3 0 0,0 2 0,2 0 0,0 2 0,1-1 1250,2 0 0,1 0 1,3 2-1251,13 2 0,3 1 0,-4 0 0,-15-1 0,-2 1 0,-3-1 247,-2 0 1,-2 0 0,-3-1-248,16 2 0,-6 0 287,-22-5 1,-2 0-288,6-1 0,0 0 0,-5 1 0,1-1 0,15 4 0,5 0 275,2-1 1,1 0-276,3 0 0,1 0 0,7-2 0,-3-1 0,-21-1 0,-4-1 2061,40-1-2061,-39 1 712,-36-1-712,-9 1 47,-8-1-47,4 1 766,14 2-766,15 3 0,27 3 0,16 2 0,15 2 0,-8-2 0,-25-4 0,-31-1 0,-40-2-6784,-57 3 6784,1-3 0,-10-1 0,5-1 0,-5 0 0,-3-1-801,-10 0 1,-4-2 0,-2-1 800,14 1 0,-4-1 0,1 1 0,1-1 0,-16 0 0,1 1 0,-3-1 0,11 1 0,-2-1 0,-2 1 0,3-1 0,4 1 0,1 1 0,0-1 0,1-1 0,-1 1 0,2 0 0,-2-1 0,-2-1 0,6-1 0,-1 0 0,-2-1 0,0 0 0,0 0-500,-1 1 1,-1-1 0,0 0-1,0 0 1,-1 0 499,-1-1 0,-1 0 0,0 0 0,0 0 0,-1 0 0,-6 2 0,-2 0 0,0 1 0,3-1 0,5 1-215,4 0 0,3 1 1,4-1-1,2 1 215,-12 1 0,4 0 0,5 1 1909,-5 1 1,8-1-1910,22 1 0,3 0 1250,-4 0 0,0-1-1250,3 1 0,-2 1 0,-14-2 0,-3 1 1788,-2 1 0,-2 1-1788,2-1 0,-2 0 0,-6 3 0,1-1 0,19 0 0,1-1 965,2 0 0,0 1-965,0-2 0,1 0 0,2 0 0,0 0 0,-5-1 0,-3 1-694,-23 0 0,-6 1 694,21-2 0,-3 0 0,-2 0 0,-13 1 0,-3-1 0,1 1 0,9 1 0,1-1 0,1 0 0,2 0 0,1 0 0,4 0-192,-9 1 1,5-1 191,6-1 0,1-1 0,0 0 0,1 0 0,3 0 0,1 0 0,-1 0 0,-2 0 0,-21 0 0,-4-1-242,4-1 1,-1 0 241,1 0 0,-1-1 0,0 1 0,3-1-163,19-1 1,3 0 162,-3 2 0,0 1 0,10-2 0,0 0 0,-9 1 0,0 0 0,-1 0 0,0 0 0,-5-1 0,-4 1 34,-21-2 1,-3 0-35,1 2 0,0 1 0,31-1 0,0 0 0,0 0 0,-1 1 0,0 1 0,4 0 68,-12 0 0,5-1-68,5 1 0,2 0 0,8 0 0,2 0 951,-31 0-951,6 0 347,20 1-347,8-1 1522,21 2-1522,0 1 270,8 0-270,4 2 0,-1-1 0,-2 0 0,-5 1 0,-18 2 0,-13 0 0,-4 2 0,4-3 0,9 2 0,10-3 0,2 2 0,1 1 0,12-1 0,8-2 0,17-5 0,38-9 0,35-9-1286,-3 0 1,15-3 1285,-19 6 0,9 0 0,1 0 0,-2 1-926,13-2 0,-1 1 0,3 0 926,-10 2 0,4 0 0,0 0 0,-7 3 0,-3 3 0,-5 2 0,-2 1-447,21-3 0,-1 1 447,-23 2 0,2 1 0,2 1 0,5 1 0,2 0 0,2 0-674,4-1 1,2 1 0,4 0 673,-7 1 0,4-1 0,1 1 0,-1-1 0,-1 0 0,1 0 0,0 0 0,-1 0 0,-3 0 0,0 1 0,1-1 0,-1 0 0,6 0 0,0-1 0,0 0 0,-4 1 0,8 1 0,-3 0 0,-1 0 73,-2-1 1,-1 0 0,1 1-74,5 0 0,0 0 0,0 0 0,-6-1 0,-1 1 0,1-1 0,2 1 0,1-1 0,3 0 0,-15 0 0,2-1 0,0 0 0,-2 1 0,15 0 0,-2 0 0,-1 1 0,-3-2 0,-1 1 0,-1 0 497,-6 0 1,0 1 0,-5-1-498,8 0 0,-4-1 223,6 1 1,-2-1-224,-10 0 0,0 1 0,21 0 0,3 0 697,-3 1 1,1 0-698,2 0 0,0 0 0,2 0 0,-4 0 0,-19 0 0,-3 0 819,-2 0 1,0-1-820,2 0 0,-1-1 0,-3 0 0,0 1 0,2-1 0,2 1 0,15 0 0,2 0-147,-2 1 0,3 0 147,-18 0 0,2 0 0,-2 0 0,25 0 0,0 0 0,-26 1 0,1-1 0,-2 1 0,17 0 0,-3 1 169,-3 0 0,-4 1-169,-12-1 0,-7 0 1087,-1 1-1087,-22-1 325,-45 3-325,-64 9 0,18-6 0,-10 1-484,-6-1 1,-10 0-1,-3 1 484,11-3 0,-2 0 0,-2 0 0,1 0 0,2-1 0,1 1 0,0 0 0,-3-1 0,-9 0 0,-2 1 0,-1-2 0,4 1 0,-12-1 0,4 0 0,-1-1-1015,0 0 1,0-2 0,-2 1 1014,15-1 0,-1 0 0,-2 0 0,-1 0-748,-5-1 1,-2 0 0,-1 0 0,0 0 747,17 1 0,0-1 0,-1 1 0,-1-1 0,-3 0-510,1 0 1,-3 0-1,-1-1 1,-1 0-1,0 1 1,2 0 509,-10 0 0,0 1 0,1 0 0,1 0 0,1 0 0,3-1 0,2 1 0,0-1 0,1 0 0,-1 1-47,1 0 1,-1 1-1,0-1 1,4 1 0,4-1 46,-21 1 0,6-1 0,0 0 322,-1 1 0,1-1 0,5 0-322,19-1 0,5 0 0,0 0 1026,-27 1 0,6 0-1026,21-1 0,4 0 2039,5 0 1,2 1-2040,-40 1 3004,19 3-3004,1 4 0,-23 1 0,45-4 0,0 0 0,-1-2 0,0-1 848,-1 1 0,5-1-848,-5-2 587,18 1-587,34-2 0,16 0 0,15 0 0,45 1 0,-7-1 0,10 0-1196,17-1 1,9-2 1195,-32 3 0,5-1 0,3 0 0,1 0-819,11 0 0,3-1 0,1 0 0,-1 0 819,-4-1 0,-2 0 0,1 0 0,2 0 0,-9 1 0,2-1 0,1 0 0,-2-1 0,-4 1 0,4-2 0,-4 0 0,-1-1 0,-1 1-486,20-2 0,-1-1 0,-3 2 486,-6 0 0,-1 0 0,-7 0-74,3 0 0,-6 1 74,-10 1 0,-5 1 1746,10 1-1746,-10 1 3307,5 0-3307,12 0 0,-21 1 0,4 0 0,5 0 0,3 0 655,3 0 1,3 0-656,10 0 0,-1 0 0,-11 0 0,-2 0 0,-4 0 0,-2 0 109,-3 0 1,-4 0-110,22 0 0,-24 0 0,-29 0 0,-51 0 0,-50 0 0,2 2 0,-9 0-598,-10-1 0,-7 0 598,16 1 0,-3 0 0,0 1 0,4 0 0,0 1 0,2 0 0,6-1 0,2 0 0,-1 2 0,-2 0 0,-1 1 0,4 0-400,-18 0 0,4-2 400,2 2 0,1-2 0,-2-1 0,2-1 0,13-1 0,2-1-183,0 1 0,0 0 183,-5-1 0,2 0 0,12 0 0,2 0 0,2-1 0,4 1 0,-14-1 1767,23-3-1767,9-4 864,-23-4-864,-22-5 0,14 9 0,-6 0-518,-15-1 0,-4 1 518,20 5 0,-1 1 0,-2 0 0,-1 0 0,-1 1 0,0 0 0,1 2 0,0 2 0,0-1 0,2 0 0,0 0 0,1 0 0,-29 0 0,-1 1 0,27-2 0,-2 0 0,2 0 0,-26-1 0,4 0 0,6 0 0,5 0 0,24 0 0,8 0 0,-1-1 0,16 1 0,-32 5 0,20-2 0,-7 0 0,-38 3 0,-10 2-862,26-2 1,-3 0-1,-2 0 862,10-1 0,-3 0 0,0 1 0,0 0 0,-22 2 0,0 2 0,4-2 419,11-1 1,4-2 0,2 2-420,-19 3 0,7-1 0,23-3 0,6-2 0,-34 4 0,15-2 0,26-4 0,2 0 0,3 0 2783,-13 1-2783,-12 1 0,18-1 0,-4 0 0,5 0 0,1 0 0,-3-1 0,3 0 0,-29 1 0,41-3 0,19 1 0,31 0 0,38 0 0,2-3 0,8 1 0,17 1 0,5 1-337,8-3 1,0 0 336,-9 3 0,-5-1 0,-18 0 0,-6-1 0,11 1 0,-31 0 0,-26 1 0,-27 5 0,-36 7 0,13-4 0,-5 1 0,-7 3 0,-1 2 0,2 0 0,2 2 0,1 4 0,3 3 336,6 1 1,2 3-337,-2-1 0,2 2 0,-30 22 0,20-15 0,26-15 0,21-18 0,30-20 0,31-18-6784,28-9 6784,-2 4-4537,-14 13 4537,-25 15 0,-20 6 0,-14 9 0,-15 5 0,-10 3 4537,3-2-4537,8-5 6784,14-4-6784,22-3 0,22 0 0,26-1 0,-26 3 0,3 0 0,0 1 0,1 0 0,3 1 0,-1 0 0,34 1 0,-10 0 0,-8-1 0,5-2 0,19-1 0,-34 0 0,5 0-646,17-3 0,4 0 646,6-1 0,5 1-986,-12 0 0,5 0 1,2 1 985,-21 2 0,1 1 0,2 0 0,3 0-823,14 0 0,4-1 0,2 1 1,0 0 822,-21 0 0,0 1 0,1 1 0,1-1 0,1-1-592,10 0 1,2 0 0,1-1 0,-1 1 0,-2-1 591,-8 1 0,-3 0 0,0 0 0,2 0 0,4 0-472,3-1 0,5 0 0,2 0 0,2 0 0,-1 0 0,0 0 472,0 1 0,-1 0 0,1 0 0,0 1 0,2 0 0,2-1-188,-16 0 1,2 1 0,2-1 0,1 0 0,-1 1 0,1-1 0,-3 0-1,-1 1 188,3 0 0,-2 0 0,-1 0 0,0 0 0,-1 0 0,0 0 0,0 1 0,15 0 0,1 0 0,0 0 0,-2 0 0,-4 1 0,-5-2 56,6 1 0,-6 0 0,-3 0 0,3-1-56,7 1 0,3 0 0,-2-1 0,-5 1 272,0 0 0,-6-1 1,1 0-273,7 0 0,0-1 0,-3 0 823,-18 1 0,-3 0 1,0 0-824,5 0 0,-1-1 0,-2 1 0,15-2 0,-3 0 2085,-4 0 0,-2 0-2085,-6-1 0,-3 1 0,-17-1 0,-1 1 1378,0 0 1,0 2-1379,1-2 0,1 0 1109,-1 1 1,0 0-1110,1-1 0,1 0 0,9 0 0,1-1 0,-3 1 0,-1-1 0,1-1 0,2 2 205,18 0 1,3 0-206,4 0 0,3 0 0,-19 2 0,2 0 0,0 0 0,-7-1 0,-1 0 0,0 1 0,31 0 0,-6 0 259,-27 0 0,-7 0-259,36 0 0,-35 0 0,-24 0 0,-1 0 0,13 0 0,8 0 1240,25 0-1240,-31 0 0,-2-1 0,-38 1 0,7-1 0,26-2 0,35 2 0,-24-1 0,6 0 0,25 3 0,3 0-313,-5-1 0,-1-1 313,-4 2 0,-5-1 0,12-1 0,-52 0 0,-36 1 0,-22-2 0,-11 1 0,-15-1 626,5 0-626,-2 1 0,-15-7 0,12 1 0,-7 0 0,-16-3 0,-9 0-1082,-3-1 0,-7-2 0,-4 2 1082,20 3 0,-1 1 0,-2 0 0,-4 0-656,1-1 0,-4 1 1,-2-1-1,1 1 1,4 1 655,-6 1 0,2 0 0,2 2 0,-1 0 0,-5-1 0,-1 2 0,2 0 0,10 1-94,-22 1 0,12 1 94,21 0 0,12 0 0,13 0 0,49-1 2592,46 0-2592,27 0 0,-9 2 0,7 1 1470,7-3 1,2 1-1471,1 0 0,-2-1 0,-10 0 0,-6-2 263,25-2-263,-42 2 0,-30-1 0,-10 3 0,-6-1 0,1 1 916,3-1-916,2 1 0,-1 0 0,-3 0 0,1 0 0,13 1 0,16 0 0,10 0 0,7 1 0,-4-2 0,5 1 0,7-2 0,2-1 0,6 0 0,-12-1 0,-9 2 0,-20 0 0,-17 1 0,-36 0 0,-61 0 0,6 0 0,-15 0-873,25 1 0,-6-1 1,-4 0-1,1-1 873,-3 1 0,-1-1 0,-2-1 0,-3 2-730,1 0 1,-5 0 0,-2 0 0,1 1 0,3-1 729,-7-1 0,3 0 0,-1 0 0,-2 1 0,8 0 0,-2 1 0,-2 0 0,1 1 0,3 0 0,-12 0 0,3 1 0,1 0 0,1 0 0,2-1 0,1 1 0,1 0 0,5 0-361,-9 2 0,5 0 0,3-1 361,13-1 0,3-1 0,5 0-22,-4 1 0,6-1 22,7-1 0,1 0 1255,4 2 0,0-1-1255,-46 4 0,47-3 0,-4 0 0,-14 0 0,-3 0 1635,-7-2 0,-1-1-1635,1 1 0,1 0 0,-9-1 0,4 0 795,26 0 0,4 0-795,-41 0 69,41 0-69,22 0 0,11 0 0,-3 1 825,-5-1-825,-3 0 0,0 0 0,6 1 0,7-1 0,6 1 0,3-1 0,-6 1 0,-13 0 0,-12 0 0,-11 1 0,1-1 0,2 0 0,17-1 0,12-5 0,20-6 0,14-7 0,10-1 0,5 4 0,-8 7 0,-9 5 0,-29 2 0,-47-1 0,8 0 0,-8 0 0,-26 2 0,-9 0-794,19 0 1,-2 1-1,-2-1 794,-3 1 0,0 1 0,0-1 0,5 1 0,1 0 0,4-1 0,-11 0 0,10-1 0,-14 1 0,64-2 0,31 1 0,13 0 0,3 1 2381,-1 2-2381,-10-2 0,-4 1 0,-5-2 0,0 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7/15/2020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4740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3392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9625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5250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7/15/2020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4761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165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2656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6913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5425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7/15/2020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3432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7/15/2020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242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7/15/2020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3935109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2"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lang="en-US" sz="48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hyperlink" Target="https://www.intedashboard.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32.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35.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hyperlink" Target="http://vinayravindran.com/2012/04/17/talent-acquisition-challenge/" TargetMode="External"/><Relationship Id="rId3" Type="http://schemas.openxmlformats.org/officeDocument/2006/relationships/image" Target="../media/image56.jpg"/><Relationship Id="rId7" Type="http://schemas.openxmlformats.org/officeDocument/2006/relationships/image" Target="../media/image58.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dtech4beginners.com/2016/05/06/edtech-tutorial-a-dynamic-and-collaborative-tool-which-your-students-can-use-to-create-documents/" TargetMode="External"/><Relationship Id="rId5" Type="http://schemas.openxmlformats.org/officeDocument/2006/relationships/image" Target="../media/image57.png"/><Relationship Id="rId10" Type="http://schemas.openxmlformats.org/officeDocument/2006/relationships/hyperlink" Target="https://edtech4beginners.com/2017/01/17/share-and-collaborate-the-easy-way-with-padlet/" TargetMode="External"/><Relationship Id="rId4" Type="http://schemas.openxmlformats.org/officeDocument/2006/relationships/hyperlink" Target="http://en.wikipedia.org/wiki/File:Moleskine_ruled_notebook,_inside_view.jpg" TargetMode="External"/><Relationship Id="rId9" Type="http://schemas.openxmlformats.org/officeDocument/2006/relationships/image" Target="../media/image59.jp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61.svg"/><Relationship Id="rId7" Type="http://schemas.openxmlformats.org/officeDocument/2006/relationships/image" Target="../media/image65.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60.png"/><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hyperlink" Target="https://edtech4beginners.com/2016/05/06/edtech-tutorial-a-dynamic-and-collaborative-tool-which-your-students-can-use-to-create-documents/" TargetMode="External"/><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2.pn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vinayravindran.com/2012/04/17/talent-acquisition-challenge/" TargetMode="External"/><Relationship Id="rId7" Type="http://schemas.openxmlformats.org/officeDocument/2006/relationships/hyperlink" Target="http://rodspulsepodcast.com/" TargetMode="External"/><Relationship Id="rId12" Type="http://schemas.openxmlformats.org/officeDocument/2006/relationships/hyperlink" Target="https://socrative.com/" TargetMode="External"/><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hyperlink" Target="https://blogs.leeward.hawaii.edu/iteach/blackboard-collaborate/" TargetMode="External"/><Relationship Id="rId5" Type="http://schemas.openxmlformats.org/officeDocument/2006/relationships/hyperlink" Target="https://edtech4beginners.com/2016/04/19/how-to-use-the-app-socrative-as-a-fantastic-assessment-tool/" TargetMode="Externa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hyperlink" Target="https://en.wikipedia.org/wiki/Microsoft_Team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customXml" Target="../ink/ink2.xml"/><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1.png"/><Relationship Id="rId2" Type="http://schemas.openxmlformats.org/officeDocument/2006/relationships/image" Target="../media/image4.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1.xml"/><Relationship Id="rId5" Type="http://schemas.openxmlformats.org/officeDocument/2006/relationships/image" Target="../media/image7.svg"/><Relationship Id="rId15" Type="http://schemas.openxmlformats.org/officeDocument/2006/relationships/customXml" Target="../ink/ink3.xml"/><Relationship Id="rId10" Type="http://schemas.openxmlformats.org/officeDocument/2006/relationships/hyperlink" Target="https://creativecommons.org/licenses/by-sa/3.0/" TargetMode="External"/><Relationship Id="rId4" Type="http://schemas.openxmlformats.org/officeDocument/2006/relationships/image" Target="../media/image6.png"/><Relationship Id="rId9" Type="http://schemas.openxmlformats.org/officeDocument/2006/relationships/hyperlink" Target="http://commons.wikimedia.org/wiki/File:Sydney_harbour_bridge_new_south_wales.jpg" TargetMode="External"/><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edtech4beginners.com/2017/01/17/share-and-collaborate-the-easy-way-with-padlet/" TargetMode="External"/><Relationship Id="rId2" Type="http://schemas.openxmlformats.org/officeDocument/2006/relationships/image" Target="../media/image59.jp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hyperlink" Target="https://padlet.com/"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karataylorkt.wordpress.com/2017/10/17/blogging-about-blogs/" TargetMode="External"/><Relationship Id="rId7" Type="http://schemas.openxmlformats.org/officeDocument/2006/relationships/hyperlink" Target="https://en.wikipedia.org/wiki/Microsoft_Teams" TargetMode="External"/><Relationship Id="rId2" Type="http://schemas.openxmlformats.org/officeDocument/2006/relationships/image" Target="../media/image90.jp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hyperlink" Target="https://blogs.leeward.hawaii.edu/iteach/blackboard-collaborate/" TargetMode="External"/><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Microsoft_Teams" TargetMode="External"/><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8" Type="http://schemas.openxmlformats.org/officeDocument/2006/relationships/hyperlink" Target="https://www.groupeng.org/" TargetMode="External"/><Relationship Id="rId3" Type="http://schemas.openxmlformats.org/officeDocument/2006/relationships/image" Target="../media/image99.png"/><Relationship Id="rId7" Type="http://schemas.openxmlformats.org/officeDocument/2006/relationships/hyperlink" Target="https://www.linkedin.com/pulse/using-group-allocations-victoria-clout" TargetMode="External"/><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8" Type="http://schemas.openxmlformats.org/officeDocument/2006/relationships/hyperlink" Target="https://commons.wikimedia.org/wiki/File:Tools-hammer.svg" TargetMode="External"/><Relationship Id="rId3" Type="http://schemas.openxmlformats.org/officeDocument/2006/relationships/diagramLayout" Target="../diagrams/layout5.xml"/><Relationship Id="rId7" Type="http://schemas.openxmlformats.org/officeDocument/2006/relationships/image" Target="../media/image10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4.png"/><Relationship Id="rId5" Type="http://schemas.openxmlformats.org/officeDocument/2006/relationships/diagramColors" Target="../diagrams/colors5.xml"/><Relationship Id="rId10" Type="http://schemas.openxmlformats.org/officeDocument/2006/relationships/hyperlink" Target="https://pixabay.com/en/road-sign-right-of-way-test-361513/" TargetMode="External"/><Relationship Id="rId4" Type="http://schemas.openxmlformats.org/officeDocument/2006/relationships/diagramQuickStyle" Target="../diagrams/quickStyle5.xml"/><Relationship Id="rId9" Type="http://schemas.openxmlformats.org/officeDocument/2006/relationships/image" Target="../media/image104.jpg"/></Relationships>
</file>

<file path=ppt/slides/_rels/slide3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ventbrite.com/e/learning-from-t1-what-do-students-need-from-you-tickets-10320150046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1.png"/><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48" name="Rectangle 47">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50" name="Rectangle 49">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51">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F2FB10C-F85E-44B5-A30B-7E117B7D27FB}"/>
              </a:ext>
            </a:extLst>
          </p:cNvPr>
          <p:cNvPicPr>
            <a:picLocks noChangeAspect="1"/>
          </p:cNvPicPr>
          <p:nvPr/>
        </p:nvPicPr>
        <p:blipFill rotWithShape="1">
          <a:blip r:embed="rId3"/>
          <a:srcRect t="8677" b="12652"/>
          <a:stretch/>
        </p:blipFill>
        <p:spPr>
          <a:xfrm>
            <a:off x="-52259" y="-7207"/>
            <a:ext cx="12200627" cy="6862823"/>
          </a:xfrm>
          <a:prstGeom prst="rect">
            <a:avLst/>
          </a:prstGeom>
        </p:spPr>
      </p:pic>
      <p:sp>
        <p:nvSpPr>
          <p:cNvPr id="2" name="Title 1">
            <a:extLst>
              <a:ext uri="{FF2B5EF4-FFF2-40B4-BE49-F238E27FC236}">
                <a16:creationId xmlns:a16="http://schemas.microsoft.com/office/drawing/2014/main" id="{39390DF9-FD99-F34E-83D8-05ED7488F2FA}"/>
              </a:ext>
            </a:extLst>
          </p:cNvPr>
          <p:cNvSpPr>
            <a:spLocks noGrp="1"/>
          </p:cNvSpPr>
          <p:nvPr>
            <p:ph type="ctrTitle"/>
          </p:nvPr>
        </p:nvSpPr>
        <p:spPr>
          <a:xfrm>
            <a:off x="2162435" y="1050350"/>
            <a:ext cx="7525259" cy="4300116"/>
          </a:xfrm>
        </p:spPr>
        <p:style>
          <a:lnRef idx="2">
            <a:schemeClr val="dk1"/>
          </a:lnRef>
          <a:fillRef idx="1">
            <a:schemeClr val="lt1"/>
          </a:fillRef>
          <a:effectRef idx="0">
            <a:schemeClr val="dk1"/>
          </a:effectRef>
          <a:fontRef idx="minor">
            <a:schemeClr val="dk1"/>
          </a:fontRef>
        </p:style>
        <p:txBody>
          <a:bodyPr>
            <a:normAutofit/>
          </a:bodyPr>
          <a:lstStyle/>
          <a:p>
            <a:r>
              <a:rPr lang="en-AU" sz="4400" b="1" dirty="0">
                <a:solidFill>
                  <a:schemeClr val="bg1"/>
                </a:solidFill>
              </a:rPr>
              <a:t>Making teamwork ‘work’ in online classes</a:t>
            </a:r>
            <a:endParaRPr lang="en-US" sz="4400" b="1" dirty="0">
              <a:solidFill>
                <a:schemeClr val="bg1"/>
              </a:solidFill>
            </a:endParaRPr>
          </a:p>
        </p:txBody>
      </p:sp>
      <p:sp>
        <p:nvSpPr>
          <p:cNvPr id="3" name="Subtitle 2">
            <a:extLst>
              <a:ext uri="{FF2B5EF4-FFF2-40B4-BE49-F238E27FC236}">
                <a16:creationId xmlns:a16="http://schemas.microsoft.com/office/drawing/2014/main" id="{D50F797B-E8E4-1A4A-B165-D31ADF03F919}"/>
              </a:ext>
            </a:extLst>
          </p:cNvPr>
          <p:cNvSpPr>
            <a:spLocks noGrp="1"/>
          </p:cNvSpPr>
          <p:nvPr>
            <p:ph type="subTitle" idx="1"/>
          </p:nvPr>
        </p:nvSpPr>
        <p:spPr>
          <a:xfrm>
            <a:off x="4268365" y="4086050"/>
            <a:ext cx="3655269" cy="963855"/>
          </a:xfrm>
        </p:spPr>
        <p:txBody>
          <a:bodyPr>
            <a:normAutofit fontScale="85000" lnSpcReduction="20000"/>
          </a:bodyPr>
          <a:lstStyle/>
          <a:p>
            <a:pPr>
              <a:spcAft>
                <a:spcPts val="600"/>
              </a:spcAft>
            </a:pPr>
            <a:r>
              <a:rPr lang="en-US" sz="1900" dirty="0">
                <a:solidFill>
                  <a:schemeClr val="bg1"/>
                </a:solidFill>
              </a:rPr>
              <a:t>Dr Victoria Clout</a:t>
            </a:r>
          </a:p>
          <a:p>
            <a:pPr>
              <a:spcAft>
                <a:spcPts val="600"/>
              </a:spcAft>
            </a:pPr>
            <a:r>
              <a:rPr lang="en-US" sz="1900" dirty="0">
                <a:solidFill>
                  <a:schemeClr val="bg1"/>
                </a:solidFill>
              </a:rPr>
              <a:t>School of Accounting</a:t>
            </a:r>
          </a:p>
          <a:p>
            <a:pPr>
              <a:spcAft>
                <a:spcPts val="600"/>
              </a:spcAft>
            </a:pPr>
            <a:r>
              <a:rPr lang="en-US" sz="1900" dirty="0">
                <a:solidFill>
                  <a:schemeClr val="bg1"/>
                </a:solidFill>
              </a:rPr>
              <a:t>UNSW</a:t>
            </a:r>
          </a:p>
          <a:p>
            <a:pPr>
              <a:spcAft>
                <a:spcPts val="600"/>
              </a:spcAft>
            </a:pPr>
            <a:endParaRPr lang="en-US" sz="1400" dirty="0">
              <a:solidFill>
                <a:schemeClr val="bg1"/>
              </a:solidFill>
            </a:endParaRPr>
          </a:p>
        </p:txBody>
      </p:sp>
    </p:spTree>
    <p:extLst>
      <p:ext uri="{BB962C8B-B14F-4D97-AF65-F5344CB8AC3E}">
        <p14:creationId xmlns:p14="http://schemas.microsoft.com/office/powerpoint/2010/main" val="4761841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3D3D9-6F57-2644-AFEF-787120E3D607}"/>
              </a:ext>
            </a:extLst>
          </p:cNvPr>
          <p:cNvSpPr>
            <a:spLocks noGrp="1"/>
          </p:cNvSpPr>
          <p:nvPr>
            <p:ph type="title"/>
          </p:nvPr>
        </p:nvSpPr>
        <p:spPr/>
        <p:txBody>
          <a:bodyPr/>
          <a:lstStyle/>
          <a:p>
            <a:r>
              <a:rPr lang="en-US" dirty="0"/>
              <a:t>How will students submit their work?</a:t>
            </a:r>
          </a:p>
        </p:txBody>
      </p:sp>
      <p:pic>
        <p:nvPicPr>
          <p:cNvPr id="5" name="Picture 4">
            <a:extLst>
              <a:ext uri="{FF2B5EF4-FFF2-40B4-BE49-F238E27FC236}">
                <a16:creationId xmlns:a16="http://schemas.microsoft.com/office/drawing/2014/main" id="{DAC21D02-F6F5-0B4C-8942-497BC6744A13}"/>
              </a:ext>
            </a:extLst>
          </p:cNvPr>
          <p:cNvPicPr>
            <a:picLocks noChangeAspect="1"/>
          </p:cNvPicPr>
          <p:nvPr/>
        </p:nvPicPr>
        <p:blipFill>
          <a:blip r:embed="rId2"/>
          <a:stretch>
            <a:fillRect/>
          </a:stretch>
        </p:blipFill>
        <p:spPr>
          <a:xfrm>
            <a:off x="1059247" y="2848919"/>
            <a:ext cx="2814869" cy="781908"/>
          </a:xfrm>
          <a:prstGeom prst="rect">
            <a:avLst/>
          </a:prstGeom>
        </p:spPr>
      </p:pic>
      <p:pic>
        <p:nvPicPr>
          <p:cNvPr id="7" name="Picture 6">
            <a:extLst>
              <a:ext uri="{FF2B5EF4-FFF2-40B4-BE49-F238E27FC236}">
                <a16:creationId xmlns:a16="http://schemas.microsoft.com/office/drawing/2014/main" id="{AEF2A85F-4DC0-D745-B78A-E4E591E557D7}"/>
              </a:ext>
            </a:extLst>
          </p:cNvPr>
          <p:cNvPicPr>
            <a:picLocks noChangeAspect="1"/>
          </p:cNvPicPr>
          <p:nvPr/>
        </p:nvPicPr>
        <p:blipFill>
          <a:blip r:embed="rId3"/>
          <a:stretch>
            <a:fillRect/>
          </a:stretch>
        </p:blipFill>
        <p:spPr>
          <a:xfrm>
            <a:off x="4513992" y="2850291"/>
            <a:ext cx="2681074" cy="881449"/>
          </a:xfrm>
          <a:prstGeom prst="rect">
            <a:avLst/>
          </a:prstGeom>
        </p:spPr>
      </p:pic>
      <p:sp>
        <p:nvSpPr>
          <p:cNvPr id="8" name="TextBox 7">
            <a:extLst>
              <a:ext uri="{FF2B5EF4-FFF2-40B4-BE49-F238E27FC236}">
                <a16:creationId xmlns:a16="http://schemas.microsoft.com/office/drawing/2014/main" id="{75A87BD0-B9AA-4E46-9DD9-089CD3AC54CC}"/>
              </a:ext>
            </a:extLst>
          </p:cNvPr>
          <p:cNvSpPr txBox="1"/>
          <p:nvPr/>
        </p:nvSpPr>
        <p:spPr>
          <a:xfrm>
            <a:off x="1486929" y="3870413"/>
            <a:ext cx="1712585" cy="369332"/>
          </a:xfrm>
          <a:prstGeom prst="rect">
            <a:avLst/>
          </a:prstGeom>
          <a:noFill/>
        </p:spPr>
        <p:txBody>
          <a:bodyPr wrap="none" rtlCol="0">
            <a:spAutoFit/>
          </a:bodyPr>
          <a:lstStyle/>
          <a:p>
            <a:r>
              <a:rPr lang="en-US" dirty="0"/>
              <a:t>Assignment Tool</a:t>
            </a:r>
          </a:p>
        </p:txBody>
      </p:sp>
      <p:sp>
        <p:nvSpPr>
          <p:cNvPr id="9" name="TextBox 8">
            <a:extLst>
              <a:ext uri="{FF2B5EF4-FFF2-40B4-BE49-F238E27FC236}">
                <a16:creationId xmlns:a16="http://schemas.microsoft.com/office/drawing/2014/main" id="{3121D629-EB4F-C849-8A08-30638AFA085F}"/>
              </a:ext>
            </a:extLst>
          </p:cNvPr>
          <p:cNvSpPr txBox="1"/>
          <p:nvPr/>
        </p:nvSpPr>
        <p:spPr>
          <a:xfrm>
            <a:off x="5159691" y="3870413"/>
            <a:ext cx="1389676" cy="369332"/>
          </a:xfrm>
          <a:prstGeom prst="rect">
            <a:avLst/>
          </a:prstGeom>
          <a:noFill/>
        </p:spPr>
        <p:txBody>
          <a:bodyPr wrap="none" rtlCol="0">
            <a:spAutoFit/>
          </a:bodyPr>
          <a:lstStyle/>
          <a:p>
            <a:r>
              <a:rPr lang="en-US" dirty="0"/>
              <a:t>Turnitin Tool</a:t>
            </a:r>
          </a:p>
        </p:txBody>
      </p:sp>
      <p:pic>
        <p:nvPicPr>
          <p:cNvPr id="11" name="Picture 10">
            <a:extLst>
              <a:ext uri="{FF2B5EF4-FFF2-40B4-BE49-F238E27FC236}">
                <a16:creationId xmlns:a16="http://schemas.microsoft.com/office/drawing/2014/main" id="{4E9B7465-E63C-A14B-AF9C-7CB4D8884539}"/>
              </a:ext>
            </a:extLst>
          </p:cNvPr>
          <p:cNvPicPr>
            <a:picLocks noChangeAspect="1"/>
          </p:cNvPicPr>
          <p:nvPr/>
        </p:nvPicPr>
        <p:blipFill>
          <a:blip r:embed="rId4"/>
          <a:stretch>
            <a:fillRect/>
          </a:stretch>
        </p:blipFill>
        <p:spPr>
          <a:xfrm>
            <a:off x="8046786" y="2695878"/>
            <a:ext cx="1125937" cy="1035862"/>
          </a:xfrm>
          <a:prstGeom prst="rect">
            <a:avLst/>
          </a:prstGeom>
        </p:spPr>
      </p:pic>
      <p:sp>
        <p:nvSpPr>
          <p:cNvPr id="12" name="TextBox 11">
            <a:extLst>
              <a:ext uri="{FF2B5EF4-FFF2-40B4-BE49-F238E27FC236}">
                <a16:creationId xmlns:a16="http://schemas.microsoft.com/office/drawing/2014/main" id="{C635C2F1-0A77-0B4A-8BF9-D33034E009BA}"/>
              </a:ext>
            </a:extLst>
          </p:cNvPr>
          <p:cNvSpPr txBox="1"/>
          <p:nvPr/>
        </p:nvSpPr>
        <p:spPr>
          <a:xfrm>
            <a:off x="8252124" y="3885518"/>
            <a:ext cx="715260" cy="369332"/>
          </a:xfrm>
          <a:prstGeom prst="rect">
            <a:avLst/>
          </a:prstGeom>
          <a:noFill/>
        </p:spPr>
        <p:txBody>
          <a:bodyPr wrap="none" rtlCol="0">
            <a:spAutoFit/>
          </a:bodyPr>
          <a:lstStyle/>
          <a:p>
            <a:r>
              <a:rPr lang="en-US" dirty="0"/>
              <a:t>Email</a:t>
            </a:r>
          </a:p>
        </p:txBody>
      </p:sp>
      <p:sp>
        <p:nvSpPr>
          <p:cNvPr id="13" name="Title 1">
            <a:extLst>
              <a:ext uri="{FF2B5EF4-FFF2-40B4-BE49-F238E27FC236}">
                <a16:creationId xmlns:a16="http://schemas.microsoft.com/office/drawing/2014/main" id="{99B78CC5-FF20-9142-B24C-070A7B30A2BD}"/>
              </a:ext>
            </a:extLst>
          </p:cNvPr>
          <p:cNvSpPr txBox="1">
            <a:spLocks/>
          </p:cNvSpPr>
          <p:nvPr/>
        </p:nvSpPr>
        <p:spPr>
          <a:xfrm>
            <a:off x="1066800" y="4961882"/>
            <a:ext cx="10058400" cy="13716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lang="en-US" sz="4800" b="1" i="0" kern="1200" cap="none" spc="0" baseline="0" dirty="0">
                <a:solidFill>
                  <a:schemeClr val="tx1">
                    <a:lumMod val="85000"/>
                    <a:lumOff val="15000"/>
                  </a:schemeClr>
                </a:solidFill>
                <a:effectLst/>
                <a:latin typeface="+mj-lt"/>
                <a:ea typeface="+mn-ea"/>
                <a:cs typeface="+mn-cs"/>
              </a:defRPr>
            </a:lvl1pPr>
          </a:lstStyle>
          <a:p>
            <a:r>
              <a:rPr lang="en-AU" sz="3200" dirty="0"/>
              <a:t>This submission tool will also determine the way feedback is returned to students. Additional option – feedback can be via the </a:t>
            </a:r>
            <a:r>
              <a:rPr lang="en-AU" sz="3200" dirty="0" err="1"/>
              <a:t>ReView</a:t>
            </a:r>
            <a:r>
              <a:rPr lang="en-AU" sz="3200" dirty="0"/>
              <a:t> tool.</a:t>
            </a:r>
          </a:p>
        </p:txBody>
      </p:sp>
    </p:spTree>
    <p:extLst>
      <p:ext uri="{BB962C8B-B14F-4D97-AF65-F5344CB8AC3E}">
        <p14:creationId xmlns:p14="http://schemas.microsoft.com/office/powerpoint/2010/main" val="230178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FBFA909-E92E-DE4F-95DD-303C5D81145E}"/>
              </a:ext>
            </a:extLst>
          </p:cNvPr>
          <p:cNvSpPr>
            <a:spLocks noGrp="1"/>
          </p:cNvSpPr>
          <p:nvPr>
            <p:ph type="title"/>
          </p:nvPr>
        </p:nvSpPr>
        <p:spPr>
          <a:xfrm>
            <a:off x="1209040" y="1754659"/>
            <a:ext cx="9860547" cy="3005463"/>
          </a:xfrm>
        </p:spPr>
        <p:txBody>
          <a:bodyPr vert="horz" lIns="91440" tIns="45720" rIns="91440" bIns="45720" rtlCol="0" anchor="ctr">
            <a:normAutofit/>
          </a:bodyPr>
          <a:lstStyle/>
          <a:p>
            <a:pPr algn="ctr">
              <a:lnSpc>
                <a:spcPct val="83000"/>
              </a:lnSpc>
            </a:pPr>
            <a:r>
              <a:rPr lang="en-US" sz="6800" b="0" cap="all" spc="-100" dirty="0">
                <a:solidFill>
                  <a:schemeClr val="bg1"/>
                </a:solidFill>
              </a:rPr>
              <a:t>(2) Synchronous</a:t>
            </a:r>
            <a:br>
              <a:rPr lang="en-US" sz="6800" b="0" cap="all" spc="-100" dirty="0">
                <a:solidFill>
                  <a:schemeClr val="bg1"/>
                </a:solidFill>
              </a:rPr>
            </a:br>
            <a:r>
              <a:rPr lang="en-US" sz="6800" b="0" cap="all" spc="-100" dirty="0">
                <a:solidFill>
                  <a:schemeClr val="bg1"/>
                </a:solidFill>
              </a:rPr>
              <a:t>live classes in teams</a:t>
            </a:r>
          </a:p>
        </p:txBody>
      </p:sp>
      <p:sp>
        <p:nvSpPr>
          <p:cNvPr id="27" name="Rectangle 26">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90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E0F4A3AE-393F-4341-947B-7352FFCDC7B7}"/>
              </a:ext>
            </a:extLst>
          </p:cNvPr>
          <p:cNvSpPr>
            <a:spLocks noGrp="1"/>
          </p:cNvSpPr>
          <p:nvPr>
            <p:ph type="title"/>
          </p:nvPr>
        </p:nvSpPr>
        <p:spPr>
          <a:xfrm>
            <a:off x="573409" y="559477"/>
            <a:ext cx="3765200" cy="5709931"/>
          </a:xfrm>
        </p:spPr>
        <p:txBody>
          <a:bodyPr>
            <a:normAutofit fontScale="90000"/>
          </a:bodyPr>
          <a:lstStyle/>
          <a:p>
            <a:pPr algn="ctr"/>
            <a:r>
              <a:rPr lang="en-US" dirty="0"/>
              <a:t>Consider a smaller team size compared to F2F </a:t>
            </a:r>
            <a:br>
              <a:rPr lang="en-US" dirty="0"/>
            </a:br>
            <a:br>
              <a:rPr lang="en-US" dirty="0"/>
            </a:br>
            <a:r>
              <a:rPr lang="en-US" dirty="0"/>
              <a:t>For example </a:t>
            </a:r>
            <a:br>
              <a:rPr lang="en-US" dirty="0"/>
            </a:br>
            <a:r>
              <a:rPr lang="en-US" dirty="0"/>
              <a:t>3 to 4 students</a:t>
            </a: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2D6FE937-D848-4BCA-A69B-D5EEB1672ED0}"/>
              </a:ext>
            </a:extLst>
          </p:cNvPr>
          <p:cNvGraphicFramePr>
            <a:graphicFrameLocks noGrp="1"/>
          </p:cNvGraphicFramePr>
          <p:nvPr>
            <p:ph idx="1"/>
            <p:extLst>
              <p:ext uri="{D42A27DB-BD31-4B8C-83A1-F6EECF244321}">
                <p14:modId xmlns:p14="http://schemas.microsoft.com/office/powerpoint/2010/main" val="303521461"/>
              </p:ext>
            </p:extLst>
          </p:nvPr>
        </p:nvGraphicFramePr>
        <p:xfrm>
          <a:off x="5066270" y="800946"/>
          <a:ext cx="6753874" cy="568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353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89046181-2686-AC43-8E7B-A467AF910F01}"/>
              </a:ext>
            </a:extLst>
          </p:cNvPr>
          <p:cNvSpPr>
            <a:spLocks noGrp="1"/>
          </p:cNvSpPr>
          <p:nvPr>
            <p:ph type="title"/>
          </p:nvPr>
        </p:nvSpPr>
        <p:spPr>
          <a:xfrm>
            <a:off x="1066800" y="642594"/>
            <a:ext cx="10058400" cy="1371600"/>
          </a:xfrm>
        </p:spPr>
        <p:txBody>
          <a:bodyPr>
            <a:normAutofit/>
          </a:bodyPr>
          <a:lstStyle/>
          <a:p>
            <a:pPr algn="ctr"/>
            <a:r>
              <a:rPr lang="en-US" sz="6000" dirty="0"/>
              <a:t>Time considerations</a:t>
            </a:r>
          </a:p>
        </p:txBody>
      </p:sp>
      <p:graphicFrame>
        <p:nvGraphicFramePr>
          <p:cNvPr id="5" name="Content Placeholder 2">
            <a:extLst>
              <a:ext uri="{FF2B5EF4-FFF2-40B4-BE49-F238E27FC236}">
                <a16:creationId xmlns:a16="http://schemas.microsoft.com/office/drawing/2014/main" id="{31C73699-268D-4B7C-8117-9643DA0AD055}"/>
              </a:ext>
            </a:extLst>
          </p:cNvPr>
          <p:cNvGraphicFramePr>
            <a:graphicFrameLocks noGrp="1"/>
          </p:cNvGraphicFramePr>
          <p:nvPr>
            <p:ph idx="1"/>
            <p:extLst>
              <p:ext uri="{D42A27DB-BD31-4B8C-83A1-F6EECF244321}">
                <p14:modId xmlns:p14="http://schemas.microsoft.com/office/powerpoint/2010/main" val="276665999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17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F237-9BE6-A848-AA82-74CD8476E4BF}"/>
              </a:ext>
            </a:extLst>
          </p:cNvPr>
          <p:cNvSpPr>
            <a:spLocks noGrp="1"/>
          </p:cNvSpPr>
          <p:nvPr>
            <p:ph type="title"/>
          </p:nvPr>
        </p:nvSpPr>
        <p:spPr>
          <a:xfrm>
            <a:off x="473765" y="0"/>
            <a:ext cx="10651435" cy="1371600"/>
          </a:xfrm>
        </p:spPr>
        <p:txBody>
          <a:bodyPr>
            <a:normAutofit/>
          </a:bodyPr>
          <a:lstStyle/>
          <a:p>
            <a:r>
              <a:rPr lang="en-US" sz="2400" dirty="0"/>
              <a:t>Provide a time structure at the beginning of class</a:t>
            </a:r>
            <a:br>
              <a:rPr lang="en-US" sz="2400" dirty="0"/>
            </a:br>
            <a:r>
              <a:rPr lang="en-US" sz="2400" dirty="0"/>
              <a:t>Here is an example for a 2 hour class:</a:t>
            </a:r>
          </a:p>
        </p:txBody>
      </p:sp>
      <p:graphicFrame>
        <p:nvGraphicFramePr>
          <p:cNvPr id="4" name="Content Placeholder 3">
            <a:extLst>
              <a:ext uri="{FF2B5EF4-FFF2-40B4-BE49-F238E27FC236}">
                <a16:creationId xmlns:a16="http://schemas.microsoft.com/office/drawing/2014/main" id="{CBED6F84-50CC-0B42-9B6B-A12247D63CE1}"/>
              </a:ext>
            </a:extLst>
          </p:cNvPr>
          <p:cNvGraphicFramePr>
            <a:graphicFrameLocks noGrp="1"/>
          </p:cNvGraphicFramePr>
          <p:nvPr>
            <p:ph idx="1"/>
            <p:extLst>
              <p:ext uri="{D42A27DB-BD31-4B8C-83A1-F6EECF244321}">
                <p14:modId xmlns:p14="http://schemas.microsoft.com/office/powerpoint/2010/main" val="1517949863"/>
              </p:ext>
            </p:extLst>
          </p:nvPr>
        </p:nvGraphicFramePr>
        <p:xfrm>
          <a:off x="473765" y="1079708"/>
          <a:ext cx="11244471" cy="5151120"/>
        </p:xfrm>
        <a:graphic>
          <a:graphicData uri="http://schemas.openxmlformats.org/drawingml/2006/table">
            <a:tbl>
              <a:tblPr firstRow="1" bandRow="1">
                <a:tableStyleId>{5C22544A-7EE6-4342-B048-85BDC9FD1C3A}</a:tableStyleId>
              </a:tblPr>
              <a:tblGrid>
                <a:gridCol w="1318521">
                  <a:extLst>
                    <a:ext uri="{9D8B030D-6E8A-4147-A177-3AD203B41FA5}">
                      <a16:colId xmlns:a16="http://schemas.microsoft.com/office/drawing/2014/main" val="3176126404"/>
                    </a:ext>
                  </a:extLst>
                </a:gridCol>
                <a:gridCol w="1411115">
                  <a:extLst>
                    <a:ext uri="{9D8B030D-6E8A-4147-A177-3AD203B41FA5}">
                      <a16:colId xmlns:a16="http://schemas.microsoft.com/office/drawing/2014/main" val="1350593222"/>
                    </a:ext>
                  </a:extLst>
                </a:gridCol>
                <a:gridCol w="1166669">
                  <a:extLst>
                    <a:ext uri="{9D8B030D-6E8A-4147-A177-3AD203B41FA5}">
                      <a16:colId xmlns:a16="http://schemas.microsoft.com/office/drawing/2014/main" val="3367538279"/>
                    </a:ext>
                  </a:extLst>
                </a:gridCol>
                <a:gridCol w="5099272">
                  <a:extLst>
                    <a:ext uri="{9D8B030D-6E8A-4147-A177-3AD203B41FA5}">
                      <a16:colId xmlns:a16="http://schemas.microsoft.com/office/drawing/2014/main" val="4054094355"/>
                    </a:ext>
                  </a:extLst>
                </a:gridCol>
                <a:gridCol w="2248894">
                  <a:extLst>
                    <a:ext uri="{9D8B030D-6E8A-4147-A177-3AD203B41FA5}">
                      <a16:colId xmlns:a16="http://schemas.microsoft.com/office/drawing/2014/main" val="689629590"/>
                    </a:ext>
                  </a:extLst>
                </a:gridCol>
              </a:tblGrid>
              <a:tr h="370840">
                <a:tc>
                  <a:txBody>
                    <a:bodyPr/>
                    <a:lstStyle/>
                    <a:p>
                      <a:r>
                        <a:rPr lang="en-US" dirty="0"/>
                        <a:t>Start</a:t>
                      </a:r>
                    </a:p>
                  </a:txBody>
                  <a:tcPr/>
                </a:tc>
                <a:tc>
                  <a:txBody>
                    <a:bodyPr/>
                    <a:lstStyle/>
                    <a:p>
                      <a:r>
                        <a:rPr lang="en-US" dirty="0"/>
                        <a:t>End</a:t>
                      </a:r>
                    </a:p>
                  </a:txBody>
                  <a:tcPr/>
                </a:tc>
                <a:tc>
                  <a:txBody>
                    <a:bodyPr/>
                    <a:lstStyle/>
                    <a:p>
                      <a:r>
                        <a:rPr lang="en-US" dirty="0"/>
                        <a:t>Min</a:t>
                      </a:r>
                    </a:p>
                  </a:txBody>
                  <a:tcPr/>
                </a:tc>
                <a:tc>
                  <a:txBody>
                    <a:bodyPr/>
                    <a:lstStyle/>
                    <a:p>
                      <a:r>
                        <a:rPr lang="en-US" dirty="0"/>
                        <a:t>Activity</a:t>
                      </a:r>
                    </a:p>
                  </a:txBody>
                  <a:tcPr/>
                </a:tc>
                <a:tc>
                  <a:txBody>
                    <a:bodyPr/>
                    <a:lstStyle/>
                    <a:p>
                      <a:r>
                        <a:rPr lang="en-US" dirty="0"/>
                        <a:t>Format</a:t>
                      </a:r>
                    </a:p>
                  </a:txBody>
                  <a:tcPr/>
                </a:tc>
                <a:extLst>
                  <a:ext uri="{0D108BD9-81ED-4DB2-BD59-A6C34878D82A}">
                    <a16:rowId xmlns:a16="http://schemas.microsoft.com/office/drawing/2014/main" val="2109458227"/>
                  </a:ext>
                </a:extLst>
              </a:tr>
              <a:tr h="370840">
                <a:tc>
                  <a:txBody>
                    <a:bodyPr/>
                    <a:lstStyle/>
                    <a:p>
                      <a:r>
                        <a:rPr lang="en-US" sz="1600" dirty="0"/>
                        <a:t>9:45AM</a:t>
                      </a:r>
                    </a:p>
                  </a:txBody>
                  <a:tcPr/>
                </a:tc>
                <a:tc>
                  <a:txBody>
                    <a:bodyPr/>
                    <a:lstStyle/>
                    <a:p>
                      <a:r>
                        <a:rPr lang="en-US" sz="1600" dirty="0"/>
                        <a:t>10:00AM</a:t>
                      </a:r>
                    </a:p>
                  </a:txBody>
                  <a:tcPr/>
                </a:tc>
                <a:tc>
                  <a:txBody>
                    <a:bodyPr/>
                    <a:lstStyle/>
                    <a:p>
                      <a:r>
                        <a:rPr lang="en-US" sz="1600" dirty="0"/>
                        <a:t>15</a:t>
                      </a:r>
                    </a:p>
                  </a:txBody>
                  <a:tcPr/>
                </a:tc>
                <a:tc>
                  <a:txBody>
                    <a:bodyPr/>
                    <a:lstStyle/>
                    <a:p>
                      <a:pPr marL="285750" indent="-285750">
                        <a:buFont typeface="Arial" panose="020B0604020202020204" pitchFamily="34" charset="0"/>
                        <a:buChar char="•"/>
                      </a:pPr>
                      <a:r>
                        <a:rPr lang="en-US" sz="1400" dirty="0"/>
                        <a:t>Class door opens</a:t>
                      </a:r>
                    </a:p>
                    <a:p>
                      <a:pPr marL="285750" indent="-285750">
                        <a:buFont typeface="Arial" panose="020B0604020202020204" pitchFamily="34" charset="0"/>
                        <a:buChar char="•"/>
                      </a:pPr>
                      <a:r>
                        <a:rPr lang="en-US" sz="1400" dirty="0"/>
                        <a:t>Chat introductions &amp; login to the response system (e.g. </a:t>
                      </a:r>
                      <a:r>
                        <a:rPr lang="en-US" sz="1400" dirty="0" err="1"/>
                        <a:t>GoogleDoc</a:t>
                      </a:r>
                      <a:r>
                        <a:rPr lang="en-US" sz="1400" dirty="0"/>
                        <a:t> or Socrative or Echo360)</a:t>
                      </a:r>
                    </a:p>
                  </a:txBody>
                  <a:tcPr/>
                </a:tc>
                <a:tc>
                  <a:txBody>
                    <a:bodyPr/>
                    <a:lstStyle/>
                    <a:p>
                      <a:r>
                        <a:rPr lang="en-US" sz="1400" dirty="0"/>
                        <a:t>Plenary session</a:t>
                      </a:r>
                    </a:p>
                  </a:txBody>
                  <a:tcPr/>
                </a:tc>
                <a:extLst>
                  <a:ext uri="{0D108BD9-81ED-4DB2-BD59-A6C34878D82A}">
                    <a16:rowId xmlns:a16="http://schemas.microsoft.com/office/drawing/2014/main" val="2894984052"/>
                  </a:ext>
                </a:extLst>
              </a:tr>
              <a:tr h="370840">
                <a:tc>
                  <a:txBody>
                    <a:bodyPr/>
                    <a:lstStyle/>
                    <a:p>
                      <a:r>
                        <a:rPr lang="en-US" sz="1600" dirty="0"/>
                        <a:t>10:00AM</a:t>
                      </a:r>
                    </a:p>
                  </a:txBody>
                  <a:tcPr/>
                </a:tc>
                <a:tc>
                  <a:txBody>
                    <a:bodyPr/>
                    <a:lstStyle/>
                    <a:p>
                      <a:r>
                        <a:rPr lang="en-US" sz="1600" dirty="0"/>
                        <a:t>10:20AM</a:t>
                      </a:r>
                    </a:p>
                  </a:txBody>
                  <a:tcPr/>
                </a:tc>
                <a:tc>
                  <a:txBody>
                    <a:bodyPr/>
                    <a:lstStyle/>
                    <a:p>
                      <a:r>
                        <a:rPr lang="en-US" sz="1600" dirty="0"/>
                        <a:t>20</a:t>
                      </a:r>
                    </a:p>
                  </a:txBody>
                  <a:tcPr/>
                </a:tc>
                <a:tc>
                  <a:txBody>
                    <a:bodyPr/>
                    <a:lstStyle/>
                    <a:p>
                      <a:pPr marL="342900" indent="-342900">
                        <a:buFont typeface="Arial" panose="020B0604020202020204" pitchFamily="34" charset="0"/>
                        <a:buChar char="•"/>
                      </a:pPr>
                      <a:r>
                        <a:rPr lang="en-US" sz="1400" dirty="0"/>
                        <a:t>Session begins</a:t>
                      </a:r>
                    </a:p>
                    <a:p>
                      <a:pPr marL="342900" indent="-342900">
                        <a:buFont typeface="Arial" panose="020B0604020202020204" pitchFamily="34" charset="0"/>
                        <a:buChar char="•"/>
                      </a:pPr>
                      <a:r>
                        <a:rPr lang="en-US" sz="1400" dirty="0"/>
                        <a:t>Orientation of what to expect</a:t>
                      </a:r>
                    </a:p>
                    <a:p>
                      <a:pPr marL="342900" indent="-342900">
                        <a:buFont typeface="Arial" panose="020B0604020202020204" pitchFamily="34" charset="0"/>
                        <a:buChar char="•"/>
                      </a:pPr>
                      <a:r>
                        <a:rPr lang="en-US" sz="1400" dirty="0"/>
                        <a:t>How to login to the response system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Plenary session</a:t>
                      </a:r>
                    </a:p>
                    <a:p>
                      <a:endParaRPr lang="en-US" sz="1400" dirty="0"/>
                    </a:p>
                  </a:txBody>
                  <a:tcPr/>
                </a:tc>
                <a:extLst>
                  <a:ext uri="{0D108BD9-81ED-4DB2-BD59-A6C34878D82A}">
                    <a16:rowId xmlns:a16="http://schemas.microsoft.com/office/drawing/2014/main" val="1681078696"/>
                  </a:ext>
                </a:extLst>
              </a:tr>
              <a:tr h="370840">
                <a:tc>
                  <a:txBody>
                    <a:bodyPr/>
                    <a:lstStyle/>
                    <a:p>
                      <a:r>
                        <a:rPr lang="en-US" sz="1600" dirty="0"/>
                        <a:t>10:20AM</a:t>
                      </a:r>
                    </a:p>
                  </a:txBody>
                  <a:tcPr/>
                </a:tc>
                <a:tc>
                  <a:txBody>
                    <a:bodyPr/>
                    <a:lstStyle/>
                    <a:p>
                      <a:r>
                        <a:rPr lang="en-US" sz="1600" dirty="0"/>
                        <a:t>10:35AM</a:t>
                      </a:r>
                    </a:p>
                  </a:txBody>
                  <a:tcPr/>
                </a:tc>
                <a:tc>
                  <a:txBody>
                    <a:bodyPr/>
                    <a:lstStyle/>
                    <a:p>
                      <a:r>
                        <a:rPr lang="en-US" sz="1600" dirty="0"/>
                        <a:t>15</a:t>
                      </a:r>
                    </a:p>
                  </a:txBody>
                  <a:tcPr/>
                </a:tc>
                <a:tc>
                  <a:txBody>
                    <a:bodyPr/>
                    <a:lstStyle/>
                    <a:p>
                      <a:pPr marL="285750" indent="-285750">
                        <a:buFont typeface="Arial" panose="020B0604020202020204" pitchFamily="34" charset="0"/>
                        <a:buChar char="•"/>
                      </a:pPr>
                      <a:r>
                        <a:rPr lang="en-US" sz="1400" dirty="0"/>
                        <a:t>Individual quiz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Individual quiz in Plenary session</a:t>
                      </a:r>
                    </a:p>
                  </a:txBody>
                  <a:tcPr/>
                </a:tc>
                <a:extLst>
                  <a:ext uri="{0D108BD9-81ED-4DB2-BD59-A6C34878D82A}">
                    <a16:rowId xmlns:a16="http://schemas.microsoft.com/office/drawing/2014/main" val="4203667424"/>
                  </a:ext>
                </a:extLst>
              </a:tr>
              <a:tr h="370840">
                <a:tc>
                  <a:txBody>
                    <a:bodyPr/>
                    <a:lstStyle/>
                    <a:p>
                      <a:r>
                        <a:rPr lang="en-US" sz="1600" dirty="0"/>
                        <a:t>10:35AM</a:t>
                      </a:r>
                    </a:p>
                  </a:txBody>
                  <a:tcPr/>
                </a:tc>
                <a:tc>
                  <a:txBody>
                    <a:bodyPr/>
                    <a:lstStyle/>
                    <a:p>
                      <a:r>
                        <a:rPr lang="en-US" sz="1600" dirty="0"/>
                        <a:t>10:50AM</a:t>
                      </a:r>
                    </a:p>
                  </a:txBody>
                  <a:tcPr/>
                </a:tc>
                <a:tc>
                  <a:txBody>
                    <a:bodyPr/>
                    <a:lstStyle/>
                    <a:p>
                      <a:r>
                        <a:rPr lang="en-US" sz="1600" dirty="0"/>
                        <a:t>15</a:t>
                      </a:r>
                    </a:p>
                  </a:txBody>
                  <a:tcPr/>
                </a:tc>
                <a:tc>
                  <a:txBody>
                    <a:bodyPr/>
                    <a:lstStyle/>
                    <a:p>
                      <a:pPr marL="285750" indent="-285750">
                        <a:buFont typeface="Arial" panose="020B0604020202020204" pitchFamily="34" charset="0"/>
                        <a:buChar char="•"/>
                      </a:pPr>
                      <a:r>
                        <a:rPr lang="en-US" sz="1400" dirty="0"/>
                        <a:t>Instructions for teams</a:t>
                      </a:r>
                    </a:p>
                    <a:p>
                      <a:pPr marL="285750" indent="-285750">
                        <a:buFont typeface="Arial" panose="020B0604020202020204" pitchFamily="34" charset="0"/>
                        <a:buChar char="•"/>
                      </a:pPr>
                      <a:r>
                        <a:rPr lang="en-US" sz="1400" dirty="0"/>
                        <a:t>Breakout into teams</a:t>
                      </a:r>
                    </a:p>
                    <a:p>
                      <a:pPr marL="285750" indent="-285750">
                        <a:buFont typeface="Arial" panose="020B0604020202020204" pitchFamily="34" charset="0"/>
                        <a:buChar char="•"/>
                      </a:pPr>
                      <a:r>
                        <a:rPr lang="en-US" sz="1400" dirty="0"/>
                        <a:t>Team introductions</a:t>
                      </a:r>
                    </a:p>
                    <a:p>
                      <a:pPr marL="285750" indent="-285750">
                        <a:buFont typeface="Arial" panose="020B0604020202020204" pitchFamily="34" charset="0"/>
                        <a:buChar char="•"/>
                      </a:pPr>
                      <a:r>
                        <a:rPr lang="en-US" sz="1400" dirty="0"/>
                        <a:t>Team quiz</a:t>
                      </a:r>
                    </a:p>
                  </a:txBody>
                  <a:tcPr/>
                </a:tc>
                <a:tc>
                  <a:txBody>
                    <a:bodyPr/>
                    <a:lstStyle/>
                    <a:p>
                      <a:r>
                        <a:rPr lang="en-US" sz="1400" dirty="0"/>
                        <a:t>Team quiz in virtual break-out room</a:t>
                      </a:r>
                    </a:p>
                  </a:txBody>
                  <a:tcPr/>
                </a:tc>
                <a:extLst>
                  <a:ext uri="{0D108BD9-81ED-4DB2-BD59-A6C34878D82A}">
                    <a16:rowId xmlns:a16="http://schemas.microsoft.com/office/drawing/2014/main" val="1809700841"/>
                  </a:ext>
                </a:extLst>
              </a:tr>
              <a:tr h="370840">
                <a:tc>
                  <a:txBody>
                    <a:bodyPr/>
                    <a:lstStyle/>
                    <a:p>
                      <a:r>
                        <a:rPr lang="en-US" sz="1600" dirty="0"/>
                        <a:t>BREAK</a:t>
                      </a:r>
                    </a:p>
                  </a:txBody>
                  <a:tcPr/>
                </a:tc>
                <a:tc>
                  <a:txBody>
                    <a:bodyPr/>
                    <a:lstStyle/>
                    <a:p>
                      <a:endParaRPr lang="en-US" sz="1600"/>
                    </a:p>
                  </a:txBody>
                  <a:tcPr/>
                </a:tc>
                <a:tc>
                  <a:txBody>
                    <a:bodyPr/>
                    <a:lstStyle/>
                    <a:p>
                      <a:r>
                        <a:rPr lang="en-US" sz="1600" dirty="0"/>
                        <a:t>5</a:t>
                      </a:r>
                    </a:p>
                  </a:txBody>
                  <a:tcPr/>
                </a:tc>
                <a:tc>
                  <a:txBody>
                    <a:bodyPr/>
                    <a:lstStyle/>
                    <a:p>
                      <a:pPr marL="285750" indent="-285750">
                        <a:buFont typeface="Arial" panose="020B0604020202020204" pitchFamily="34" charset="0"/>
                        <a:buChar char="•"/>
                      </a:pPr>
                      <a:r>
                        <a:rPr lang="en-US" sz="1400" dirty="0"/>
                        <a:t>BREAK</a:t>
                      </a:r>
                    </a:p>
                  </a:txBody>
                  <a:tcPr/>
                </a:tc>
                <a:tc>
                  <a:txBody>
                    <a:bodyPr/>
                    <a:lstStyle/>
                    <a:p>
                      <a:endParaRPr lang="en-US" sz="1400" dirty="0"/>
                    </a:p>
                  </a:txBody>
                  <a:tcPr/>
                </a:tc>
                <a:extLst>
                  <a:ext uri="{0D108BD9-81ED-4DB2-BD59-A6C34878D82A}">
                    <a16:rowId xmlns:a16="http://schemas.microsoft.com/office/drawing/2014/main" val="1522493530"/>
                  </a:ext>
                </a:extLst>
              </a:tr>
              <a:tr h="370840">
                <a:tc>
                  <a:txBody>
                    <a:bodyPr/>
                    <a:lstStyle/>
                    <a:p>
                      <a:r>
                        <a:rPr lang="en-US" sz="1600" dirty="0"/>
                        <a:t>10:55AM</a:t>
                      </a:r>
                    </a:p>
                  </a:txBody>
                  <a:tcPr/>
                </a:tc>
                <a:tc>
                  <a:txBody>
                    <a:bodyPr/>
                    <a:lstStyle/>
                    <a:p>
                      <a:r>
                        <a:rPr lang="en-US" sz="1600" dirty="0"/>
                        <a:t>11:10AM</a:t>
                      </a:r>
                    </a:p>
                  </a:txBody>
                  <a:tcPr/>
                </a:tc>
                <a:tc>
                  <a:txBody>
                    <a:bodyPr/>
                    <a:lstStyle/>
                    <a:p>
                      <a:r>
                        <a:rPr lang="en-US" sz="1600" dirty="0"/>
                        <a:t>15</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Clarifications / ”Burning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Plenary session</a:t>
                      </a:r>
                    </a:p>
                  </a:txBody>
                  <a:tcPr/>
                </a:tc>
                <a:extLst>
                  <a:ext uri="{0D108BD9-81ED-4DB2-BD59-A6C34878D82A}">
                    <a16:rowId xmlns:a16="http://schemas.microsoft.com/office/drawing/2014/main" val="2361272848"/>
                  </a:ext>
                </a:extLst>
              </a:tr>
              <a:tr h="370840">
                <a:tc>
                  <a:txBody>
                    <a:bodyPr/>
                    <a:lstStyle/>
                    <a:p>
                      <a:r>
                        <a:rPr lang="en-US" sz="1600" dirty="0"/>
                        <a:t>11:10AM</a:t>
                      </a:r>
                    </a:p>
                  </a:txBody>
                  <a:tcPr/>
                </a:tc>
                <a:tc>
                  <a:txBody>
                    <a:bodyPr/>
                    <a:lstStyle/>
                    <a:p>
                      <a:r>
                        <a:rPr lang="en-US" sz="1600" dirty="0"/>
                        <a:t>11:30AM</a:t>
                      </a:r>
                    </a:p>
                  </a:txBody>
                  <a:tcPr/>
                </a:tc>
                <a:tc>
                  <a:txBody>
                    <a:bodyPr/>
                    <a:lstStyle/>
                    <a:p>
                      <a:r>
                        <a:rPr lang="en-US" sz="1600" dirty="0"/>
                        <a:t>20</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Application or Short answer extended Team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Team application/activity in virtual break-out room</a:t>
                      </a:r>
                    </a:p>
                  </a:txBody>
                  <a:tcPr/>
                </a:tc>
                <a:extLst>
                  <a:ext uri="{0D108BD9-81ED-4DB2-BD59-A6C34878D82A}">
                    <a16:rowId xmlns:a16="http://schemas.microsoft.com/office/drawing/2014/main" val="769782821"/>
                  </a:ext>
                </a:extLst>
              </a:tr>
              <a:tr h="370840">
                <a:tc>
                  <a:txBody>
                    <a:bodyPr/>
                    <a:lstStyle/>
                    <a:p>
                      <a:r>
                        <a:rPr lang="en-US" sz="1600" dirty="0"/>
                        <a:t>11:30AM</a:t>
                      </a:r>
                    </a:p>
                  </a:txBody>
                  <a:tcPr/>
                </a:tc>
                <a:tc>
                  <a:txBody>
                    <a:bodyPr/>
                    <a:lstStyle/>
                    <a:p>
                      <a:r>
                        <a:rPr lang="en-US" sz="1600" dirty="0"/>
                        <a:t>11:50AM</a:t>
                      </a:r>
                    </a:p>
                  </a:txBody>
                  <a:tcPr/>
                </a:tc>
                <a:tc>
                  <a:txBody>
                    <a:bodyPr/>
                    <a:lstStyle/>
                    <a:p>
                      <a:r>
                        <a:rPr lang="en-US" sz="1600" dirty="0"/>
                        <a:t>20</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Discussion/Gallery-Walk of answers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Plenary session</a:t>
                      </a:r>
                    </a:p>
                  </a:txBody>
                  <a:tcPr/>
                </a:tc>
                <a:extLst>
                  <a:ext uri="{0D108BD9-81ED-4DB2-BD59-A6C34878D82A}">
                    <a16:rowId xmlns:a16="http://schemas.microsoft.com/office/drawing/2014/main" val="1974093114"/>
                  </a:ext>
                </a:extLst>
              </a:tr>
              <a:tr h="370840">
                <a:tc>
                  <a:txBody>
                    <a:bodyPr/>
                    <a:lstStyle/>
                    <a:p>
                      <a:r>
                        <a:rPr lang="en-US" sz="1600" dirty="0"/>
                        <a:t>11:50AM</a:t>
                      </a:r>
                    </a:p>
                  </a:txBody>
                  <a:tcPr/>
                </a:tc>
                <a:tc>
                  <a:txBody>
                    <a:bodyPr/>
                    <a:lstStyle/>
                    <a:p>
                      <a:r>
                        <a:rPr lang="en-US" sz="1600" dirty="0"/>
                        <a:t>12:00PM</a:t>
                      </a:r>
                    </a:p>
                  </a:txBody>
                  <a:tcPr/>
                </a:tc>
                <a:tc>
                  <a:txBody>
                    <a:bodyPr/>
                    <a:lstStyle/>
                    <a:p>
                      <a:r>
                        <a:rPr lang="en-US" sz="1600" dirty="0"/>
                        <a:t>10</a:t>
                      </a:r>
                    </a:p>
                  </a:txBody>
                  <a:tcPr/>
                </a:tc>
                <a:tc>
                  <a:txBody>
                    <a:bodyPr/>
                    <a:lstStyle/>
                    <a:p>
                      <a:pPr marL="285750" indent="-285750">
                        <a:buFont typeface="Arial" panose="020B0604020202020204" pitchFamily="34" charset="0"/>
                        <a:buChar char="•"/>
                      </a:pPr>
                      <a:r>
                        <a:rPr lang="en-US" sz="1400" dirty="0"/>
                        <a:t>Closing (Feedback survey / Team peer evaluation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Plenary session</a:t>
                      </a:r>
                    </a:p>
                  </a:txBody>
                  <a:tcPr/>
                </a:tc>
                <a:extLst>
                  <a:ext uri="{0D108BD9-81ED-4DB2-BD59-A6C34878D82A}">
                    <a16:rowId xmlns:a16="http://schemas.microsoft.com/office/drawing/2014/main" val="3948036978"/>
                  </a:ext>
                </a:extLst>
              </a:tr>
            </a:tbl>
          </a:graphicData>
        </a:graphic>
      </p:graphicFrame>
      <p:sp>
        <p:nvSpPr>
          <p:cNvPr id="5" name="Rectangle 4">
            <a:extLst>
              <a:ext uri="{FF2B5EF4-FFF2-40B4-BE49-F238E27FC236}">
                <a16:creationId xmlns:a16="http://schemas.microsoft.com/office/drawing/2014/main" id="{B21BFA46-DB30-0643-A61A-C110CAA8484C}"/>
              </a:ext>
            </a:extLst>
          </p:cNvPr>
          <p:cNvSpPr/>
          <p:nvPr/>
        </p:nvSpPr>
        <p:spPr>
          <a:xfrm>
            <a:off x="473765" y="6230828"/>
            <a:ext cx="3721468" cy="307777"/>
          </a:xfrm>
          <a:prstGeom prst="rect">
            <a:avLst/>
          </a:prstGeom>
        </p:spPr>
        <p:txBody>
          <a:bodyPr wrap="none">
            <a:spAutoFit/>
          </a:bodyPr>
          <a:lstStyle/>
          <a:p>
            <a:r>
              <a:rPr lang="en-US" sz="1400" dirty="0">
                <a:hlinkClick r:id="rId2">
                  <a:extLst>
                    <a:ext uri="{A12FA001-AC4F-418D-AE19-62706E023703}">
                      <ahyp:hlinkClr xmlns:ahyp="http://schemas.microsoft.com/office/drawing/2018/hyperlinkcolor" val="tx"/>
                    </a:ext>
                  </a:extLst>
                </a:hlinkClick>
              </a:rPr>
              <a:t>Adapted from: </a:t>
            </a:r>
            <a:r>
              <a:rPr lang="en-US" sz="1400" dirty="0">
                <a:solidFill>
                  <a:srgbClr val="578D90"/>
                </a:solidFill>
                <a:hlinkClick r:id="rId2">
                  <a:extLst>
                    <a:ext uri="{A12FA001-AC4F-418D-AE19-62706E023703}">
                      <ahyp:hlinkClr xmlns:ahyp="http://schemas.microsoft.com/office/drawing/2018/hyperlinkcolor" val="tx"/>
                    </a:ext>
                  </a:extLst>
                </a:hlinkClick>
              </a:rPr>
              <a:t>https://www.intedashboard.com/</a:t>
            </a:r>
            <a:r>
              <a:rPr lang="en-US" sz="1400" dirty="0"/>
              <a:t> </a:t>
            </a:r>
          </a:p>
        </p:txBody>
      </p:sp>
    </p:spTree>
    <p:extLst>
      <p:ext uri="{BB962C8B-B14F-4D97-AF65-F5344CB8AC3E}">
        <p14:creationId xmlns:p14="http://schemas.microsoft.com/office/powerpoint/2010/main" val="99961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414E61-6B77-494C-A795-41E5777D2789}"/>
              </a:ext>
            </a:extLst>
          </p:cNvPr>
          <p:cNvPicPr>
            <a:picLocks noChangeAspect="1"/>
          </p:cNvPicPr>
          <p:nvPr/>
        </p:nvPicPr>
        <p:blipFill rotWithShape="1">
          <a:blip r:embed="rId2">
            <a:alphaModFix amt="90000"/>
          </a:blip>
          <a:srcRect t="12500" b="12500"/>
          <a:stretch/>
        </p:blipFill>
        <p:spPr>
          <a:xfrm>
            <a:off x="1" y="10"/>
            <a:ext cx="12191999" cy="6857989"/>
          </a:xfrm>
          <a:prstGeom prst="rect">
            <a:avLst/>
          </a:prstGeom>
        </p:spPr>
      </p:pic>
      <p:sp>
        <p:nvSpPr>
          <p:cNvPr id="15" name="Rectangle 14">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17" name="Rectangle 16">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6A0405D0-ABD1-3D4E-9674-24DFE966A258}"/>
              </a:ext>
            </a:extLst>
          </p:cNvPr>
          <p:cNvSpPr>
            <a:spLocks noGrp="1"/>
          </p:cNvSpPr>
          <p:nvPr>
            <p:ph type="ctrTitle"/>
          </p:nvPr>
        </p:nvSpPr>
        <p:spPr>
          <a:xfrm>
            <a:off x="1629103" y="2244830"/>
            <a:ext cx="8933796" cy="2437232"/>
          </a:xfrm>
        </p:spPr>
        <p:txBody>
          <a:bodyPr>
            <a:normAutofit/>
          </a:bodyPr>
          <a:lstStyle/>
          <a:p>
            <a:r>
              <a:rPr lang="en-US"/>
              <a:t>Breakout groups</a:t>
            </a:r>
          </a:p>
        </p:txBody>
      </p:sp>
      <p:sp>
        <p:nvSpPr>
          <p:cNvPr id="19" name="Rectangle 18">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86964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38">
            <a:extLst>
              <a:ext uri="{FF2B5EF4-FFF2-40B4-BE49-F238E27FC236}">
                <a16:creationId xmlns:a16="http://schemas.microsoft.com/office/drawing/2014/main" id="{1CFC67D0-131C-4064-873F-59771B446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3" name="Rectangle 40">
            <a:extLst>
              <a:ext uri="{FF2B5EF4-FFF2-40B4-BE49-F238E27FC236}">
                <a16:creationId xmlns:a16="http://schemas.microsoft.com/office/drawing/2014/main" id="{8CCB1314-41E8-414B-9954-6D611623D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4" name="Rectangle 42">
            <a:extLst>
              <a:ext uri="{FF2B5EF4-FFF2-40B4-BE49-F238E27FC236}">
                <a16:creationId xmlns:a16="http://schemas.microsoft.com/office/drawing/2014/main" id="{9C53941D-7A4E-4CA7-840E-D52BA6D7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62A952ED-3677-40E9-BC2B-C6900A2D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E9658C0-3DAF-459A-AABB-BFBE8DAD54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654A35-C1F2-4731-A8E1-85529EC193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66" name="Rectangle 49">
            <a:extLst>
              <a:ext uri="{FF2B5EF4-FFF2-40B4-BE49-F238E27FC236}">
                <a16:creationId xmlns:a16="http://schemas.microsoft.com/office/drawing/2014/main" id="{A4E43BE3-C982-4A50-BEE2-BAE316CBB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Single Corner Rectangle 15">
            <a:extLst>
              <a:ext uri="{FF2B5EF4-FFF2-40B4-BE49-F238E27FC236}">
                <a16:creationId xmlns:a16="http://schemas.microsoft.com/office/drawing/2014/main" id="{DF9BF4A7-94EA-4A72-9A70-4707AD1CC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39605" y="636679"/>
            <a:ext cx="3415770" cy="3030473"/>
          </a:xfrm>
          <a:prstGeom prst="round1Rect">
            <a:avLst>
              <a:gd name="adj" fmla="val 0"/>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6" name="Graphic 5" descr="Classroom">
            <a:extLst>
              <a:ext uri="{FF2B5EF4-FFF2-40B4-BE49-F238E27FC236}">
                <a16:creationId xmlns:a16="http://schemas.microsoft.com/office/drawing/2014/main" id="{8FB66854-B382-4878-B5F5-B3421E82D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758" y="867183"/>
            <a:ext cx="2569464" cy="2569464"/>
          </a:xfrm>
          <a:prstGeom prst="rect">
            <a:avLst/>
          </a:prstGeom>
        </p:spPr>
      </p:pic>
      <p:sp>
        <p:nvSpPr>
          <p:cNvPr id="68" name="Round Single Corner Rectangle 27">
            <a:extLst>
              <a:ext uri="{FF2B5EF4-FFF2-40B4-BE49-F238E27FC236}">
                <a16:creationId xmlns:a16="http://schemas.microsoft.com/office/drawing/2014/main" id="{B12ABE4C-00E4-4C51-9A75-0507731AB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89310" y="636679"/>
            <a:ext cx="3415770" cy="3030473"/>
          </a:xfrm>
          <a:prstGeom prst="round1Rect">
            <a:avLst>
              <a:gd name="adj" fmla="val 0"/>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sp>
        <p:nvSpPr>
          <p:cNvPr id="69" name="Round Single Corner Rectangle 30">
            <a:extLst>
              <a:ext uri="{FF2B5EF4-FFF2-40B4-BE49-F238E27FC236}">
                <a16:creationId xmlns:a16="http://schemas.microsoft.com/office/drawing/2014/main" id="{A1863478-5A4B-4497-8373-3B0FE29CD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4848" y="636679"/>
            <a:ext cx="3415770" cy="3030473"/>
          </a:xfrm>
          <a:prstGeom prst="round1Rect">
            <a:avLst>
              <a:gd name="adj" fmla="val 0"/>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sp>
        <p:nvSpPr>
          <p:cNvPr id="70" name="Rectangle 57">
            <a:extLst>
              <a:ext uri="{FF2B5EF4-FFF2-40B4-BE49-F238E27FC236}">
                <a16:creationId xmlns:a16="http://schemas.microsoft.com/office/drawing/2014/main" id="{59229BD9-E789-4081-8AED-22CBF6E3B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004723"/>
            <a:ext cx="11281609" cy="2396079"/>
          </a:xfrm>
          <a:prstGeom prst="rect">
            <a:avLst/>
          </a:prstGeom>
          <a:solidFill>
            <a:srgbClr val="C69996"/>
          </a:solidFill>
          <a:ln w="6350" cap="flat" cmpd="sng" algn="ctr">
            <a:noFill/>
            <a:prstDash val="solid"/>
          </a:ln>
          <a:effectLst>
            <a:outerShdw blurRad="50800" algn="ctr" rotWithShape="0">
              <a:prstClr val="black">
                <a:alpha val="66000"/>
              </a:prstClr>
            </a:outerShdw>
            <a:softEdge rad="0"/>
          </a:effectLst>
        </p:spPr>
      </p:sp>
      <p:sp>
        <p:nvSpPr>
          <p:cNvPr id="60" name="Rectangle 59">
            <a:extLst>
              <a:ext uri="{FF2B5EF4-FFF2-40B4-BE49-F238E27FC236}">
                <a16:creationId xmlns:a16="http://schemas.microsoft.com/office/drawing/2014/main" id="{8BF9ECA0-6D79-46B8-A04C-7ED9785C0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4169490"/>
            <a:ext cx="10954512"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6DDE4B1B-AB8F-274E-A03F-5CEC8E75DC42}"/>
              </a:ext>
            </a:extLst>
          </p:cNvPr>
          <p:cNvSpPr>
            <a:spLocks noGrp="1"/>
          </p:cNvSpPr>
          <p:nvPr>
            <p:ph type="title"/>
          </p:nvPr>
        </p:nvSpPr>
        <p:spPr>
          <a:xfrm>
            <a:off x="801946" y="4410635"/>
            <a:ext cx="10603150" cy="1637093"/>
          </a:xfrm>
        </p:spPr>
        <p:txBody>
          <a:bodyPr vert="horz" lIns="91440" tIns="45720" rIns="91440" bIns="45720" rtlCol="0" anchor="ctr">
            <a:normAutofit fontScale="90000"/>
          </a:bodyPr>
          <a:lstStyle/>
          <a:p>
            <a:pPr algn="ctr">
              <a:lnSpc>
                <a:spcPct val="83000"/>
              </a:lnSpc>
            </a:pPr>
            <a:r>
              <a:rPr lang="en-US" sz="3200" b="0" cap="all" spc="-100" dirty="0">
                <a:solidFill>
                  <a:srgbClr val="FFFFFF"/>
                </a:solidFill>
              </a:rPr>
              <a:t>Be very clear to students about what task you would like them to complete before clicking on the ‘breakout’ groups button</a:t>
            </a:r>
            <a:br>
              <a:rPr lang="en-US" sz="3200" b="0" cap="all" spc="-100" dirty="0">
                <a:solidFill>
                  <a:srgbClr val="FFFFFF"/>
                </a:solidFill>
              </a:rPr>
            </a:br>
            <a:r>
              <a:rPr lang="en-US" sz="3200" b="0" cap="all" spc="-100" dirty="0">
                <a:solidFill>
                  <a:srgbClr val="FFFFFF"/>
                </a:solidFill>
              </a:rPr>
              <a:t>more than f2f (because the team can’t run back to you to clarify as easily as a live class)</a:t>
            </a:r>
          </a:p>
        </p:txBody>
      </p:sp>
      <p:pic>
        <p:nvPicPr>
          <p:cNvPr id="5" name="Graphic 4" descr="Customer review">
            <a:extLst>
              <a:ext uri="{FF2B5EF4-FFF2-40B4-BE49-F238E27FC236}">
                <a16:creationId xmlns:a16="http://schemas.microsoft.com/office/drawing/2014/main" id="{CD57A0F8-65BE-7348-8375-584ED2DBA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97453" y="990898"/>
            <a:ext cx="1037754" cy="1037754"/>
          </a:xfrm>
          <a:prstGeom prst="rect">
            <a:avLst/>
          </a:prstGeom>
        </p:spPr>
      </p:pic>
      <p:sp>
        <p:nvSpPr>
          <p:cNvPr id="10" name="Right Arrow 9">
            <a:extLst>
              <a:ext uri="{FF2B5EF4-FFF2-40B4-BE49-F238E27FC236}">
                <a16:creationId xmlns:a16="http://schemas.microsoft.com/office/drawing/2014/main" id="{2D76AC06-EEFE-B042-9A4C-0C2C5771BAA2}"/>
              </a:ext>
            </a:extLst>
          </p:cNvPr>
          <p:cNvSpPr/>
          <p:nvPr/>
        </p:nvSpPr>
        <p:spPr>
          <a:xfrm>
            <a:off x="3732222" y="1411615"/>
            <a:ext cx="854680" cy="936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Brace 11">
            <a:extLst>
              <a:ext uri="{FF2B5EF4-FFF2-40B4-BE49-F238E27FC236}">
                <a16:creationId xmlns:a16="http://schemas.microsoft.com/office/drawing/2014/main" id="{B159F6FE-2AFF-5F45-B105-5E5509CB5A91}"/>
              </a:ext>
            </a:extLst>
          </p:cNvPr>
          <p:cNvSpPr/>
          <p:nvPr/>
        </p:nvSpPr>
        <p:spPr>
          <a:xfrm>
            <a:off x="4861903" y="617067"/>
            <a:ext cx="6598318" cy="2901252"/>
          </a:xfrm>
          <a:prstGeom prst="bracePair">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43C5FFB-4975-2842-802F-B887C91C4902}"/>
              </a:ext>
            </a:extLst>
          </p:cNvPr>
          <p:cNvSpPr txBox="1"/>
          <p:nvPr/>
        </p:nvSpPr>
        <p:spPr>
          <a:xfrm>
            <a:off x="9134612" y="521111"/>
            <a:ext cx="1908377" cy="646331"/>
          </a:xfrm>
          <a:prstGeom prst="rect">
            <a:avLst/>
          </a:prstGeom>
          <a:noFill/>
        </p:spPr>
        <p:txBody>
          <a:bodyPr wrap="square" rtlCol="0">
            <a:spAutoFit/>
          </a:bodyPr>
          <a:lstStyle/>
          <a:p>
            <a:r>
              <a:rPr lang="en-US" dirty="0"/>
              <a:t>What are we supposed to do?</a:t>
            </a:r>
          </a:p>
        </p:txBody>
      </p:sp>
      <p:pic>
        <p:nvPicPr>
          <p:cNvPr id="51" name="Graphic 50" descr="Customer review">
            <a:extLst>
              <a:ext uri="{FF2B5EF4-FFF2-40B4-BE49-F238E27FC236}">
                <a16:creationId xmlns:a16="http://schemas.microsoft.com/office/drawing/2014/main" id="{7FC0D80C-E41D-BE48-B91D-BFDAED4050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97453" y="1966973"/>
            <a:ext cx="1037754" cy="1037754"/>
          </a:xfrm>
          <a:prstGeom prst="rect">
            <a:avLst/>
          </a:prstGeom>
        </p:spPr>
      </p:pic>
      <p:pic>
        <p:nvPicPr>
          <p:cNvPr id="53" name="Graphic 52" descr="Customer review">
            <a:extLst>
              <a:ext uri="{FF2B5EF4-FFF2-40B4-BE49-F238E27FC236}">
                <a16:creationId xmlns:a16="http://schemas.microsoft.com/office/drawing/2014/main" id="{6312147B-EBD2-1847-B40C-25F45054AC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2090" y="983886"/>
            <a:ext cx="1037754" cy="1037754"/>
          </a:xfrm>
          <a:prstGeom prst="rect">
            <a:avLst/>
          </a:prstGeom>
        </p:spPr>
      </p:pic>
      <p:pic>
        <p:nvPicPr>
          <p:cNvPr id="55" name="Graphic 54" descr="Customer review">
            <a:extLst>
              <a:ext uri="{FF2B5EF4-FFF2-40B4-BE49-F238E27FC236}">
                <a16:creationId xmlns:a16="http://schemas.microsoft.com/office/drawing/2014/main" id="{226E18AD-C88B-6943-819F-FCE79B54BC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50928" y="1980004"/>
            <a:ext cx="1037754" cy="1037754"/>
          </a:xfrm>
          <a:prstGeom prst="rect">
            <a:avLst/>
          </a:prstGeom>
        </p:spPr>
      </p:pic>
      <p:pic>
        <p:nvPicPr>
          <p:cNvPr id="57" name="Graphic 56" descr="Customer review">
            <a:extLst>
              <a:ext uri="{FF2B5EF4-FFF2-40B4-BE49-F238E27FC236}">
                <a16:creationId xmlns:a16="http://schemas.microsoft.com/office/drawing/2014/main" id="{B9A8B4E2-27B7-3B4E-AD5C-4CDBB0E1B5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33169" y="2891200"/>
            <a:ext cx="820280" cy="820280"/>
          </a:xfrm>
          <a:prstGeom prst="rect">
            <a:avLst/>
          </a:prstGeom>
        </p:spPr>
      </p:pic>
      <p:sp>
        <p:nvSpPr>
          <p:cNvPr id="59" name="Rectangle 58" descr="Marketing">
            <a:extLst>
              <a:ext uri="{FF2B5EF4-FFF2-40B4-BE49-F238E27FC236}">
                <a16:creationId xmlns:a16="http://schemas.microsoft.com/office/drawing/2014/main" id="{46C18582-7514-C742-9C62-C5A763C5F937}"/>
              </a:ext>
            </a:extLst>
          </p:cNvPr>
          <p:cNvSpPr/>
          <p:nvPr/>
        </p:nvSpPr>
        <p:spPr>
          <a:xfrm>
            <a:off x="5189390" y="1374831"/>
            <a:ext cx="1516133" cy="1437145"/>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t="-3000" b="-3000"/>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CD7F0756-D4D9-1540-AB82-6F685450C8DB}"/>
              </a:ext>
            </a:extLst>
          </p:cNvPr>
          <p:cNvSpPr txBox="1"/>
          <p:nvPr/>
        </p:nvSpPr>
        <p:spPr>
          <a:xfrm>
            <a:off x="1550617" y="252829"/>
            <a:ext cx="1972015" cy="369332"/>
          </a:xfrm>
          <a:prstGeom prst="rect">
            <a:avLst/>
          </a:prstGeom>
          <a:noFill/>
        </p:spPr>
        <p:txBody>
          <a:bodyPr wrap="none" rtlCol="0">
            <a:spAutoFit/>
          </a:bodyPr>
          <a:lstStyle/>
          <a:p>
            <a:r>
              <a:rPr lang="en-US" dirty="0"/>
              <a:t>In F2F in one room</a:t>
            </a:r>
          </a:p>
        </p:txBody>
      </p:sp>
      <p:sp>
        <p:nvSpPr>
          <p:cNvPr id="71" name="TextBox 70">
            <a:extLst>
              <a:ext uri="{FF2B5EF4-FFF2-40B4-BE49-F238E27FC236}">
                <a16:creationId xmlns:a16="http://schemas.microsoft.com/office/drawing/2014/main" id="{EE7F4959-3A49-0744-A43F-249CCEE86916}"/>
              </a:ext>
            </a:extLst>
          </p:cNvPr>
          <p:cNvSpPr txBox="1"/>
          <p:nvPr/>
        </p:nvSpPr>
        <p:spPr>
          <a:xfrm>
            <a:off x="5815568" y="210335"/>
            <a:ext cx="4646015" cy="369332"/>
          </a:xfrm>
          <a:prstGeom prst="rect">
            <a:avLst/>
          </a:prstGeom>
          <a:noFill/>
        </p:spPr>
        <p:txBody>
          <a:bodyPr wrap="none" rtlCol="0">
            <a:spAutoFit/>
          </a:bodyPr>
          <a:lstStyle/>
          <a:p>
            <a:r>
              <a:rPr lang="en-US" dirty="0"/>
              <a:t>Virtual Distance due to break-out group structure</a:t>
            </a:r>
          </a:p>
        </p:txBody>
      </p:sp>
      <p:sp>
        <p:nvSpPr>
          <p:cNvPr id="3" name="TextBox 2">
            <a:extLst>
              <a:ext uri="{FF2B5EF4-FFF2-40B4-BE49-F238E27FC236}">
                <a16:creationId xmlns:a16="http://schemas.microsoft.com/office/drawing/2014/main" id="{47797841-34F1-C047-8D7F-E35FB874E1D9}"/>
              </a:ext>
            </a:extLst>
          </p:cNvPr>
          <p:cNvSpPr txBox="1"/>
          <p:nvPr/>
        </p:nvSpPr>
        <p:spPr>
          <a:xfrm>
            <a:off x="6213946" y="3551571"/>
            <a:ext cx="3816494" cy="523220"/>
          </a:xfrm>
          <a:prstGeom prst="rect">
            <a:avLst/>
          </a:prstGeom>
          <a:noFill/>
        </p:spPr>
        <p:txBody>
          <a:bodyPr wrap="none" rtlCol="0">
            <a:spAutoFit/>
          </a:bodyPr>
          <a:lstStyle/>
          <a:p>
            <a:r>
              <a:rPr lang="en-US" sz="1400" dirty="0"/>
              <a:t>More of a problem for Collaborate Ultra and Zoom</a:t>
            </a:r>
          </a:p>
          <a:p>
            <a:r>
              <a:rPr lang="en-US" sz="1400" dirty="0"/>
              <a:t>Can have a work-around in Microsoft Teams)</a:t>
            </a:r>
          </a:p>
        </p:txBody>
      </p:sp>
    </p:spTree>
    <p:extLst>
      <p:ext uri="{BB962C8B-B14F-4D97-AF65-F5344CB8AC3E}">
        <p14:creationId xmlns:p14="http://schemas.microsoft.com/office/powerpoint/2010/main" val="277595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1" name="Rectangle 40">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3" name="Rectangle 42">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58" name="Rectangle 57">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1233CCE-4960-C34E-90A9-5681B8CB1202}"/>
              </a:ext>
            </a:extLst>
          </p:cNvPr>
          <p:cNvSpPr>
            <a:spLocks noGrp="1"/>
          </p:cNvSpPr>
          <p:nvPr>
            <p:ph type="title"/>
          </p:nvPr>
        </p:nvSpPr>
        <p:spPr>
          <a:xfrm>
            <a:off x="868846" y="1929615"/>
            <a:ext cx="3813048" cy="3135379"/>
          </a:xfrm>
        </p:spPr>
        <p:txBody>
          <a:bodyPr vert="horz" lIns="91440" tIns="45720" rIns="91440" bIns="45720" rtlCol="0" anchor="ctr">
            <a:normAutofit fontScale="90000"/>
          </a:bodyPr>
          <a:lstStyle/>
          <a:p>
            <a:pPr algn="ctr">
              <a:lnSpc>
                <a:spcPct val="83000"/>
              </a:lnSpc>
            </a:pPr>
            <a:r>
              <a:rPr lang="en-US" sz="4000" cap="all" spc="-100" dirty="0">
                <a:solidFill>
                  <a:schemeClr val="bg1"/>
                </a:solidFill>
              </a:rPr>
              <a:t>Pick a</a:t>
            </a:r>
            <a:br>
              <a:rPr lang="en-US" sz="4000" cap="all" spc="-100" dirty="0">
                <a:solidFill>
                  <a:schemeClr val="bg1"/>
                </a:solidFill>
              </a:rPr>
            </a:br>
            <a:r>
              <a:rPr lang="en-US" sz="4000" cap="all" spc="-100" dirty="0">
                <a:solidFill>
                  <a:schemeClr val="bg1"/>
                </a:solidFill>
              </a:rPr>
              <a:t>WRITING or</a:t>
            </a:r>
            <a:br>
              <a:rPr lang="en-US" sz="4000" cap="all" spc="-100" dirty="0">
                <a:solidFill>
                  <a:schemeClr val="bg1"/>
                </a:solidFill>
              </a:rPr>
            </a:br>
            <a:r>
              <a:rPr lang="en-US" sz="4000" cap="all" spc="-100" dirty="0">
                <a:solidFill>
                  <a:schemeClr val="bg1"/>
                </a:solidFill>
              </a:rPr>
              <a:t>ANSWER SPACE for teams</a:t>
            </a:r>
            <a:br>
              <a:rPr lang="en-US" sz="4000" cap="all" spc="-100" dirty="0">
                <a:solidFill>
                  <a:schemeClr val="bg1"/>
                </a:solidFill>
              </a:rPr>
            </a:br>
            <a:br>
              <a:rPr lang="en-US" sz="2600" b="0" cap="all" spc="-100" dirty="0">
                <a:solidFill>
                  <a:schemeClr val="bg1"/>
                </a:solidFill>
              </a:rPr>
            </a:br>
            <a:r>
              <a:rPr lang="en-US" sz="2600" b="0" cap="all" spc="-100" dirty="0">
                <a:solidFill>
                  <a:schemeClr val="bg1"/>
                </a:solidFill>
              </a:rPr>
              <a:t>Choose a method for students to see the question in the breakout group</a:t>
            </a:r>
            <a:br>
              <a:rPr lang="en-US" sz="2600" b="0" cap="all" spc="-100" dirty="0">
                <a:solidFill>
                  <a:schemeClr val="bg1"/>
                </a:solidFill>
              </a:rPr>
            </a:br>
            <a:r>
              <a:rPr lang="en-US" sz="2600" b="0" cap="all" spc="-100" dirty="0">
                <a:solidFill>
                  <a:schemeClr val="bg1"/>
                </a:solidFill>
              </a:rPr>
              <a:t> &amp; Fill in their answers</a:t>
            </a:r>
          </a:p>
        </p:txBody>
      </p:sp>
      <p:sp>
        <p:nvSpPr>
          <p:cNvPr id="60" name="Rectangle 59">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1">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A close up of a window&#10;&#10;Description automatically generated">
            <a:extLst>
              <a:ext uri="{FF2B5EF4-FFF2-40B4-BE49-F238E27FC236}">
                <a16:creationId xmlns:a16="http://schemas.microsoft.com/office/drawing/2014/main" id="{5F294047-7D54-DC40-87DD-59FF8F23B85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46570" y="1016317"/>
            <a:ext cx="6202238" cy="4822240"/>
          </a:xfrm>
          <a:prstGeom prst="rect">
            <a:avLst/>
          </a:prstGeom>
        </p:spPr>
      </p:pic>
      <p:pic>
        <p:nvPicPr>
          <p:cNvPr id="21" name="Picture 20" descr="A close up of a logo&#10;&#10;Description automatically generated">
            <a:extLst>
              <a:ext uri="{FF2B5EF4-FFF2-40B4-BE49-F238E27FC236}">
                <a16:creationId xmlns:a16="http://schemas.microsoft.com/office/drawing/2014/main" id="{42F7817A-ED44-2C49-BAF5-74BAB3951E5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689205" y="1199895"/>
            <a:ext cx="1227700" cy="1229589"/>
          </a:xfrm>
          <a:prstGeom prst="rect">
            <a:avLst/>
          </a:prstGeom>
        </p:spPr>
      </p:pic>
      <p:pic>
        <p:nvPicPr>
          <p:cNvPr id="27" name="Picture 26" descr="A drawing of a face&#10;&#10;Description automatically generated">
            <a:extLst>
              <a:ext uri="{FF2B5EF4-FFF2-40B4-BE49-F238E27FC236}">
                <a16:creationId xmlns:a16="http://schemas.microsoft.com/office/drawing/2014/main" id="{06552493-5735-294B-AF62-C8454C77051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865859" y="1431013"/>
            <a:ext cx="1065792" cy="799344"/>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11987EFB-665E-8A46-8A91-2F6FBE452B7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252008" y="2509088"/>
            <a:ext cx="1227701" cy="691069"/>
          </a:xfrm>
          <a:prstGeom prst="rect">
            <a:avLst/>
          </a:prstGeom>
        </p:spPr>
      </p:pic>
      <p:sp>
        <p:nvSpPr>
          <p:cNvPr id="35" name="TextBox 34">
            <a:extLst>
              <a:ext uri="{FF2B5EF4-FFF2-40B4-BE49-F238E27FC236}">
                <a16:creationId xmlns:a16="http://schemas.microsoft.com/office/drawing/2014/main" id="{7CE539CF-9B40-CB40-9D86-25C8F2273D59}"/>
              </a:ext>
            </a:extLst>
          </p:cNvPr>
          <p:cNvSpPr txBox="1"/>
          <p:nvPr/>
        </p:nvSpPr>
        <p:spPr>
          <a:xfrm>
            <a:off x="6054884" y="3473763"/>
            <a:ext cx="1876767" cy="1200329"/>
          </a:xfrm>
          <a:prstGeom prst="rect">
            <a:avLst/>
          </a:prstGeom>
          <a:noFill/>
        </p:spPr>
        <p:txBody>
          <a:bodyPr wrap="square" rtlCol="0">
            <a:spAutoFit/>
          </a:bodyPr>
          <a:lstStyle/>
          <a:p>
            <a:r>
              <a:rPr lang="en-US" dirty="0">
                <a:solidFill>
                  <a:schemeClr val="bg1"/>
                </a:solidFill>
              </a:rPr>
              <a:t>Yes there are many </a:t>
            </a:r>
          </a:p>
          <a:p>
            <a:r>
              <a:rPr lang="en-US" dirty="0">
                <a:solidFill>
                  <a:schemeClr val="bg1"/>
                </a:solidFill>
              </a:rPr>
              <a:t>more options out there… infinite maybe…. </a:t>
            </a:r>
          </a:p>
        </p:txBody>
      </p:sp>
      <p:sp>
        <p:nvSpPr>
          <p:cNvPr id="42" name="TextBox 41">
            <a:extLst>
              <a:ext uri="{FF2B5EF4-FFF2-40B4-BE49-F238E27FC236}">
                <a16:creationId xmlns:a16="http://schemas.microsoft.com/office/drawing/2014/main" id="{09C601A8-E184-2549-AB2A-433C8AA907FD}"/>
              </a:ext>
            </a:extLst>
          </p:cNvPr>
          <p:cNvSpPr txBox="1"/>
          <p:nvPr/>
        </p:nvSpPr>
        <p:spPr>
          <a:xfrm>
            <a:off x="8503350" y="1531183"/>
            <a:ext cx="2380780" cy="1815882"/>
          </a:xfrm>
          <a:prstGeom prst="rect">
            <a:avLst/>
          </a:prstGeom>
          <a:noFill/>
        </p:spPr>
        <p:txBody>
          <a:bodyPr wrap="none" rtlCol="0">
            <a:spAutoFit/>
          </a:bodyPr>
          <a:lstStyle/>
          <a:p>
            <a:r>
              <a:rPr lang="en-US" sz="1600" dirty="0">
                <a:solidFill>
                  <a:schemeClr val="bg1"/>
                </a:solidFill>
              </a:rPr>
              <a:t>Other options…</a:t>
            </a:r>
          </a:p>
          <a:p>
            <a:pPr marL="285750" indent="-285750">
              <a:buFont typeface="Arial" panose="020B0604020202020204" pitchFamily="34" charset="0"/>
              <a:buChar char="•"/>
            </a:pPr>
            <a:r>
              <a:rPr lang="en-US" sz="1600" dirty="0">
                <a:solidFill>
                  <a:schemeClr val="bg1"/>
                </a:solidFill>
              </a:rPr>
              <a:t>Miro shared whiteboard</a:t>
            </a:r>
          </a:p>
          <a:p>
            <a:pPr marL="285750" indent="-285750">
              <a:buFont typeface="Arial" panose="020B0604020202020204" pitchFamily="34" charset="0"/>
              <a:buChar char="•"/>
            </a:pPr>
            <a:r>
              <a:rPr lang="en-US" sz="1600" dirty="0">
                <a:solidFill>
                  <a:schemeClr val="bg1"/>
                </a:solidFill>
              </a:rPr>
              <a:t>Qualtrics survey</a:t>
            </a:r>
          </a:p>
          <a:p>
            <a:pPr marL="285750" indent="-285750">
              <a:buFont typeface="Arial" panose="020B0604020202020204" pitchFamily="34" charset="0"/>
              <a:buChar char="•"/>
            </a:pPr>
            <a:r>
              <a:rPr lang="en-US" sz="1600" dirty="0">
                <a:solidFill>
                  <a:schemeClr val="bg1"/>
                </a:solidFill>
              </a:rPr>
              <a:t>Microsoft Forms</a:t>
            </a:r>
          </a:p>
          <a:p>
            <a:pPr marL="285750" indent="-285750">
              <a:buFont typeface="Arial" panose="020B0604020202020204" pitchFamily="34" charset="0"/>
              <a:buChar char="•"/>
            </a:pPr>
            <a:r>
              <a:rPr lang="en-US" sz="1600" dirty="0">
                <a:solidFill>
                  <a:schemeClr val="bg1"/>
                </a:solidFill>
              </a:rPr>
              <a:t>Kahoot</a:t>
            </a:r>
          </a:p>
          <a:p>
            <a:pPr marL="285750" indent="-285750">
              <a:buFont typeface="Arial" panose="020B0604020202020204" pitchFamily="34" charset="0"/>
              <a:buChar char="•"/>
            </a:pPr>
            <a:r>
              <a:rPr lang="en-US" sz="1600" dirty="0">
                <a:solidFill>
                  <a:schemeClr val="bg1"/>
                </a:solidFill>
              </a:rPr>
              <a:t>Moodle quiz tool</a:t>
            </a:r>
          </a:p>
          <a:p>
            <a:pPr marL="285750" indent="-285750">
              <a:buFont typeface="Arial" panose="020B0604020202020204" pitchFamily="34" charset="0"/>
              <a:buChar char="•"/>
            </a:pPr>
            <a:r>
              <a:rPr lang="en-US" sz="1600" dirty="0" err="1">
                <a:solidFill>
                  <a:schemeClr val="bg1"/>
                </a:solidFill>
              </a:rPr>
              <a:t>etc</a:t>
            </a:r>
            <a:endParaRPr lang="en-US" sz="1600" dirty="0">
              <a:solidFill>
                <a:schemeClr val="bg1"/>
              </a:solidFill>
            </a:endParaRPr>
          </a:p>
        </p:txBody>
      </p:sp>
    </p:spTree>
    <p:extLst>
      <p:ext uri="{BB962C8B-B14F-4D97-AF65-F5344CB8AC3E}">
        <p14:creationId xmlns:p14="http://schemas.microsoft.com/office/powerpoint/2010/main" val="399644535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F007-CDAE-4243-8AD5-8DCC74E159C0}"/>
              </a:ext>
            </a:extLst>
          </p:cNvPr>
          <p:cNvSpPr>
            <a:spLocks noGrp="1"/>
          </p:cNvSpPr>
          <p:nvPr>
            <p:ph type="title"/>
          </p:nvPr>
        </p:nvSpPr>
        <p:spPr>
          <a:xfrm>
            <a:off x="2064449" y="583222"/>
            <a:ext cx="8440019" cy="1371600"/>
          </a:xfrm>
        </p:spPr>
        <p:txBody>
          <a:bodyPr>
            <a:normAutofit/>
          </a:bodyPr>
          <a:lstStyle/>
          <a:p>
            <a:r>
              <a:rPr lang="en-US" dirty="0"/>
              <a:t>Google Doc approach:</a:t>
            </a:r>
          </a:p>
        </p:txBody>
      </p:sp>
      <p:sp>
        <p:nvSpPr>
          <p:cNvPr id="4" name="TextBox 3">
            <a:extLst>
              <a:ext uri="{FF2B5EF4-FFF2-40B4-BE49-F238E27FC236}">
                <a16:creationId xmlns:a16="http://schemas.microsoft.com/office/drawing/2014/main" id="{98BCCDED-2EB1-2644-9CF9-8DD35515E0CB}"/>
              </a:ext>
            </a:extLst>
          </p:cNvPr>
          <p:cNvSpPr txBox="1"/>
          <p:nvPr/>
        </p:nvSpPr>
        <p:spPr>
          <a:xfrm>
            <a:off x="1079156" y="4028303"/>
            <a:ext cx="1239442" cy="369332"/>
          </a:xfrm>
          <a:prstGeom prst="rect">
            <a:avLst/>
          </a:prstGeom>
          <a:noFill/>
        </p:spPr>
        <p:txBody>
          <a:bodyPr wrap="none" rtlCol="0">
            <a:spAutoFit/>
          </a:bodyPr>
          <a:lstStyle/>
          <a:p>
            <a:r>
              <a:rPr lang="en-US" dirty="0" err="1"/>
              <a:t>GoogleDoc</a:t>
            </a:r>
            <a:endParaRPr lang="en-US" dirty="0"/>
          </a:p>
        </p:txBody>
      </p:sp>
      <p:pic>
        <p:nvPicPr>
          <p:cNvPr id="6" name="Graphic 5" descr="Paper">
            <a:extLst>
              <a:ext uri="{FF2B5EF4-FFF2-40B4-BE49-F238E27FC236}">
                <a16:creationId xmlns:a16="http://schemas.microsoft.com/office/drawing/2014/main" id="{9BB14F29-E388-8546-A9A0-407666E36C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9470" y="2998490"/>
            <a:ext cx="3068636" cy="3068636"/>
          </a:xfrm>
          <a:prstGeom prst="rect">
            <a:avLst/>
          </a:prstGeom>
        </p:spPr>
      </p:pic>
      <p:sp>
        <p:nvSpPr>
          <p:cNvPr id="7" name="Right Arrow 6">
            <a:extLst>
              <a:ext uri="{FF2B5EF4-FFF2-40B4-BE49-F238E27FC236}">
                <a16:creationId xmlns:a16="http://schemas.microsoft.com/office/drawing/2014/main" id="{2F8EDFCE-E6D6-9243-8EDC-4D7A0E065487}"/>
              </a:ext>
            </a:extLst>
          </p:cNvPr>
          <p:cNvSpPr/>
          <p:nvPr/>
        </p:nvSpPr>
        <p:spPr>
          <a:xfrm rot="20387631">
            <a:off x="2940929" y="3880173"/>
            <a:ext cx="1482811" cy="48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link</a:t>
            </a:r>
          </a:p>
        </p:txBody>
      </p:sp>
      <p:pic>
        <p:nvPicPr>
          <p:cNvPr id="9" name="Graphic 8" descr="Customer review RTL">
            <a:extLst>
              <a:ext uri="{FF2B5EF4-FFF2-40B4-BE49-F238E27FC236}">
                <a16:creationId xmlns:a16="http://schemas.microsoft.com/office/drawing/2014/main" id="{20E97A0B-F026-1746-B3A3-7D58C147B1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6562" y="2588419"/>
            <a:ext cx="914400" cy="914400"/>
          </a:xfrm>
          <a:prstGeom prst="rect">
            <a:avLst/>
          </a:prstGeom>
        </p:spPr>
      </p:pic>
      <p:pic>
        <p:nvPicPr>
          <p:cNvPr id="10" name="Graphic 9" descr="Customer review RTL">
            <a:extLst>
              <a:ext uri="{FF2B5EF4-FFF2-40B4-BE49-F238E27FC236}">
                <a16:creationId xmlns:a16="http://schemas.microsoft.com/office/drawing/2014/main" id="{E2655439-202C-1949-8494-A5E821E61E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5017" y="4386606"/>
            <a:ext cx="914400" cy="914400"/>
          </a:xfrm>
          <a:prstGeom prst="rect">
            <a:avLst/>
          </a:prstGeom>
        </p:spPr>
      </p:pic>
      <p:pic>
        <p:nvPicPr>
          <p:cNvPr id="11" name="Graphic 10" descr="Customer review RTL">
            <a:extLst>
              <a:ext uri="{FF2B5EF4-FFF2-40B4-BE49-F238E27FC236}">
                <a16:creationId xmlns:a16="http://schemas.microsoft.com/office/drawing/2014/main" id="{4DE664A3-2F71-F344-8810-B91B7DE3A6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84996" y="3168822"/>
            <a:ext cx="914400" cy="914400"/>
          </a:xfrm>
          <a:prstGeom prst="rect">
            <a:avLst/>
          </a:prstGeom>
        </p:spPr>
      </p:pic>
      <p:pic>
        <p:nvPicPr>
          <p:cNvPr id="12" name="Graphic 11" descr="Customer review RTL">
            <a:extLst>
              <a:ext uri="{FF2B5EF4-FFF2-40B4-BE49-F238E27FC236}">
                <a16:creationId xmlns:a16="http://schemas.microsoft.com/office/drawing/2014/main" id="{F2205E62-D3D2-2141-B352-B4AC602E2B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03589" y="5331212"/>
            <a:ext cx="914400" cy="914400"/>
          </a:xfrm>
          <a:prstGeom prst="rect">
            <a:avLst/>
          </a:prstGeom>
        </p:spPr>
      </p:pic>
      <p:sp>
        <p:nvSpPr>
          <p:cNvPr id="13" name="Right Arrow 12">
            <a:extLst>
              <a:ext uri="{FF2B5EF4-FFF2-40B4-BE49-F238E27FC236}">
                <a16:creationId xmlns:a16="http://schemas.microsoft.com/office/drawing/2014/main" id="{4FBC97C8-8B07-334B-82C0-1744A66B94A8}"/>
              </a:ext>
            </a:extLst>
          </p:cNvPr>
          <p:cNvSpPr/>
          <p:nvPr/>
        </p:nvSpPr>
        <p:spPr>
          <a:xfrm rot="19434319">
            <a:off x="2586681" y="3138146"/>
            <a:ext cx="1754618" cy="48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link</a:t>
            </a:r>
          </a:p>
        </p:txBody>
      </p:sp>
      <p:sp>
        <p:nvSpPr>
          <p:cNvPr id="14" name="Right Arrow 13">
            <a:extLst>
              <a:ext uri="{FF2B5EF4-FFF2-40B4-BE49-F238E27FC236}">
                <a16:creationId xmlns:a16="http://schemas.microsoft.com/office/drawing/2014/main" id="{85A93DD0-11B1-E14D-8719-883216E8A023}"/>
              </a:ext>
            </a:extLst>
          </p:cNvPr>
          <p:cNvSpPr/>
          <p:nvPr/>
        </p:nvSpPr>
        <p:spPr>
          <a:xfrm>
            <a:off x="2891984" y="4422135"/>
            <a:ext cx="1482811" cy="48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link</a:t>
            </a:r>
          </a:p>
        </p:txBody>
      </p:sp>
      <p:sp>
        <p:nvSpPr>
          <p:cNvPr id="15" name="Right Arrow 14">
            <a:extLst>
              <a:ext uri="{FF2B5EF4-FFF2-40B4-BE49-F238E27FC236}">
                <a16:creationId xmlns:a16="http://schemas.microsoft.com/office/drawing/2014/main" id="{B732707A-35A4-134F-8C9D-158D59E0B2D9}"/>
              </a:ext>
            </a:extLst>
          </p:cNvPr>
          <p:cNvSpPr/>
          <p:nvPr/>
        </p:nvSpPr>
        <p:spPr>
          <a:xfrm rot="1323627">
            <a:off x="2670950" y="5104600"/>
            <a:ext cx="1482811" cy="48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link</a:t>
            </a:r>
          </a:p>
        </p:txBody>
      </p:sp>
      <p:pic>
        <p:nvPicPr>
          <p:cNvPr id="17" name="Graphic 16" descr="Help">
            <a:extLst>
              <a:ext uri="{FF2B5EF4-FFF2-40B4-BE49-F238E27FC236}">
                <a16:creationId xmlns:a16="http://schemas.microsoft.com/office/drawing/2014/main" id="{71B8EAA8-42A0-9642-85FF-ECFDE364A2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28077" y="4391135"/>
            <a:ext cx="914400" cy="914400"/>
          </a:xfrm>
          <a:prstGeom prst="rect">
            <a:avLst/>
          </a:prstGeom>
        </p:spPr>
      </p:pic>
      <p:sp>
        <p:nvSpPr>
          <p:cNvPr id="18" name="TextBox 17">
            <a:extLst>
              <a:ext uri="{FF2B5EF4-FFF2-40B4-BE49-F238E27FC236}">
                <a16:creationId xmlns:a16="http://schemas.microsoft.com/office/drawing/2014/main" id="{B6625559-883F-3346-9252-EE3BA5CB0522}"/>
              </a:ext>
            </a:extLst>
          </p:cNvPr>
          <p:cNvSpPr txBox="1"/>
          <p:nvPr/>
        </p:nvSpPr>
        <p:spPr>
          <a:xfrm>
            <a:off x="9278384" y="1697351"/>
            <a:ext cx="2141148" cy="1477328"/>
          </a:xfrm>
          <a:prstGeom prst="rect">
            <a:avLst/>
          </a:prstGeom>
          <a:noFill/>
        </p:spPr>
        <p:txBody>
          <a:bodyPr wrap="square" rtlCol="0">
            <a:spAutoFit/>
          </a:bodyPr>
          <a:lstStyle/>
          <a:p>
            <a:r>
              <a:rPr lang="en-US" dirty="0"/>
              <a:t>Students then come back to the main room with their answers written in their </a:t>
            </a:r>
            <a:r>
              <a:rPr lang="en-US" dirty="0" err="1"/>
              <a:t>GoogleDoc</a:t>
            </a:r>
            <a:endParaRPr lang="en-US" dirty="0"/>
          </a:p>
        </p:txBody>
      </p:sp>
      <p:sp>
        <p:nvSpPr>
          <p:cNvPr id="20" name="TextBox 19">
            <a:extLst>
              <a:ext uri="{FF2B5EF4-FFF2-40B4-BE49-F238E27FC236}">
                <a16:creationId xmlns:a16="http://schemas.microsoft.com/office/drawing/2014/main" id="{A4EB3147-1AE6-5F40-BF28-2F156EB24C10}"/>
              </a:ext>
            </a:extLst>
          </p:cNvPr>
          <p:cNvSpPr txBox="1"/>
          <p:nvPr/>
        </p:nvSpPr>
        <p:spPr>
          <a:xfrm>
            <a:off x="928474" y="5197265"/>
            <a:ext cx="1540806" cy="369332"/>
          </a:xfrm>
          <a:prstGeom prst="rect">
            <a:avLst/>
          </a:prstGeom>
          <a:noFill/>
        </p:spPr>
        <p:txBody>
          <a:bodyPr wrap="none" rtlCol="0">
            <a:spAutoFit/>
          </a:bodyPr>
          <a:lstStyle/>
          <a:p>
            <a:r>
              <a:rPr lang="en-US" dirty="0"/>
              <a:t>Questions here</a:t>
            </a:r>
          </a:p>
        </p:txBody>
      </p:sp>
      <p:pic>
        <p:nvPicPr>
          <p:cNvPr id="22" name="Graphic 21" descr="Checklist">
            <a:extLst>
              <a:ext uri="{FF2B5EF4-FFF2-40B4-BE49-F238E27FC236}">
                <a16:creationId xmlns:a16="http://schemas.microsoft.com/office/drawing/2014/main" id="{EDFFE0CB-E8C0-3D46-A5F3-57D61387A77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34725" y="2465045"/>
            <a:ext cx="914400" cy="914400"/>
          </a:xfrm>
          <a:prstGeom prst="rect">
            <a:avLst/>
          </a:prstGeom>
        </p:spPr>
      </p:pic>
      <p:pic>
        <p:nvPicPr>
          <p:cNvPr id="25" name="Graphic 24" descr="Checklist">
            <a:extLst>
              <a:ext uri="{FF2B5EF4-FFF2-40B4-BE49-F238E27FC236}">
                <a16:creationId xmlns:a16="http://schemas.microsoft.com/office/drawing/2014/main" id="{9968ABAD-BBE8-3743-BE7C-8F8B6AF2250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89694" y="4157351"/>
            <a:ext cx="914400" cy="914400"/>
          </a:xfrm>
          <a:prstGeom prst="rect">
            <a:avLst/>
          </a:prstGeom>
        </p:spPr>
      </p:pic>
      <p:pic>
        <p:nvPicPr>
          <p:cNvPr id="26" name="Graphic 25" descr="Checklist">
            <a:extLst>
              <a:ext uri="{FF2B5EF4-FFF2-40B4-BE49-F238E27FC236}">
                <a16:creationId xmlns:a16="http://schemas.microsoft.com/office/drawing/2014/main" id="{820D54A1-7B5A-8E43-AFC0-456626A5E71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13159" y="3252593"/>
            <a:ext cx="914400" cy="914400"/>
          </a:xfrm>
          <a:prstGeom prst="rect">
            <a:avLst/>
          </a:prstGeom>
        </p:spPr>
      </p:pic>
      <p:pic>
        <p:nvPicPr>
          <p:cNvPr id="27" name="Graphic 26" descr="Checklist">
            <a:extLst>
              <a:ext uri="{FF2B5EF4-FFF2-40B4-BE49-F238E27FC236}">
                <a16:creationId xmlns:a16="http://schemas.microsoft.com/office/drawing/2014/main" id="{016B9805-2FB2-D849-AE7C-7E1AAE9F5B1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56989" y="5301006"/>
            <a:ext cx="914400" cy="914400"/>
          </a:xfrm>
          <a:prstGeom prst="rect">
            <a:avLst/>
          </a:prstGeom>
        </p:spPr>
      </p:pic>
      <p:sp>
        <p:nvSpPr>
          <p:cNvPr id="28" name="Right Arrow 27">
            <a:extLst>
              <a:ext uri="{FF2B5EF4-FFF2-40B4-BE49-F238E27FC236}">
                <a16:creationId xmlns:a16="http://schemas.microsoft.com/office/drawing/2014/main" id="{105FB13F-A1F5-C846-9D64-0E511CF55B27}"/>
              </a:ext>
            </a:extLst>
          </p:cNvPr>
          <p:cNvSpPr/>
          <p:nvPr/>
        </p:nvSpPr>
        <p:spPr>
          <a:xfrm>
            <a:off x="5140586" y="2672968"/>
            <a:ext cx="1754618" cy="48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up answer</a:t>
            </a:r>
          </a:p>
        </p:txBody>
      </p:sp>
      <p:sp>
        <p:nvSpPr>
          <p:cNvPr id="29" name="Right Arrow 28">
            <a:extLst>
              <a:ext uri="{FF2B5EF4-FFF2-40B4-BE49-F238E27FC236}">
                <a16:creationId xmlns:a16="http://schemas.microsoft.com/office/drawing/2014/main" id="{02F801B7-5EFB-3544-BA2F-42DECD2353AE}"/>
              </a:ext>
            </a:extLst>
          </p:cNvPr>
          <p:cNvSpPr/>
          <p:nvPr/>
        </p:nvSpPr>
        <p:spPr>
          <a:xfrm>
            <a:off x="5874543" y="3441357"/>
            <a:ext cx="1754618" cy="48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up answer</a:t>
            </a:r>
          </a:p>
        </p:txBody>
      </p:sp>
      <p:sp>
        <p:nvSpPr>
          <p:cNvPr id="30" name="Right Arrow 29">
            <a:extLst>
              <a:ext uri="{FF2B5EF4-FFF2-40B4-BE49-F238E27FC236}">
                <a16:creationId xmlns:a16="http://schemas.microsoft.com/office/drawing/2014/main" id="{3C861CDB-C9B8-EF43-9F0B-512FC7B4D2F1}"/>
              </a:ext>
            </a:extLst>
          </p:cNvPr>
          <p:cNvSpPr/>
          <p:nvPr/>
        </p:nvSpPr>
        <p:spPr>
          <a:xfrm>
            <a:off x="5703041" y="4369012"/>
            <a:ext cx="1853948" cy="48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up answer</a:t>
            </a:r>
          </a:p>
        </p:txBody>
      </p:sp>
      <p:sp>
        <p:nvSpPr>
          <p:cNvPr id="31" name="Right Arrow 30">
            <a:extLst>
              <a:ext uri="{FF2B5EF4-FFF2-40B4-BE49-F238E27FC236}">
                <a16:creationId xmlns:a16="http://schemas.microsoft.com/office/drawing/2014/main" id="{B1F461B0-4C43-6048-BC5E-F91C32BF5774}"/>
              </a:ext>
            </a:extLst>
          </p:cNvPr>
          <p:cNvSpPr/>
          <p:nvPr/>
        </p:nvSpPr>
        <p:spPr>
          <a:xfrm>
            <a:off x="5069399" y="5462391"/>
            <a:ext cx="2559761" cy="48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up answer</a:t>
            </a:r>
          </a:p>
        </p:txBody>
      </p:sp>
      <p:pic>
        <p:nvPicPr>
          <p:cNvPr id="33" name="Graphic 32" descr="Teacher">
            <a:extLst>
              <a:ext uri="{FF2B5EF4-FFF2-40B4-BE49-F238E27FC236}">
                <a16:creationId xmlns:a16="http://schemas.microsoft.com/office/drawing/2014/main" id="{321E9322-BAFD-BD4B-95AB-D527D571E46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01034" y="2922245"/>
            <a:ext cx="2091746" cy="2091746"/>
          </a:xfrm>
          <a:prstGeom prst="rect">
            <a:avLst/>
          </a:prstGeom>
        </p:spPr>
      </p:pic>
      <p:sp>
        <p:nvSpPr>
          <p:cNvPr id="34" name="TextBox 33">
            <a:extLst>
              <a:ext uri="{FF2B5EF4-FFF2-40B4-BE49-F238E27FC236}">
                <a16:creationId xmlns:a16="http://schemas.microsoft.com/office/drawing/2014/main" id="{261D08EF-BE66-E243-BC2B-6296BFCC2A05}"/>
              </a:ext>
            </a:extLst>
          </p:cNvPr>
          <p:cNvSpPr txBox="1"/>
          <p:nvPr/>
        </p:nvSpPr>
        <p:spPr>
          <a:xfrm>
            <a:off x="9308916" y="4843805"/>
            <a:ext cx="2391104" cy="1200329"/>
          </a:xfrm>
          <a:prstGeom prst="rect">
            <a:avLst/>
          </a:prstGeom>
          <a:noFill/>
        </p:spPr>
        <p:txBody>
          <a:bodyPr wrap="none" rtlCol="0">
            <a:spAutoFit/>
          </a:bodyPr>
          <a:lstStyle/>
          <a:p>
            <a:r>
              <a:rPr lang="en-US" dirty="0"/>
              <a:t>Presented by students</a:t>
            </a:r>
          </a:p>
          <a:p>
            <a:r>
              <a:rPr lang="en-US" dirty="0"/>
              <a:t>Or</a:t>
            </a:r>
          </a:p>
          <a:p>
            <a:r>
              <a:rPr lang="en-US" dirty="0"/>
              <a:t>Gallery Walk-through by</a:t>
            </a:r>
          </a:p>
          <a:p>
            <a:r>
              <a:rPr lang="en-US" dirty="0"/>
              <a:t>Lecturer/Tutor</a:t>
            </a:r>
          </a:p>
        </p:txBody>
      </p:sp>
      <p:pic>
        <p:nvPicPr>
          <p:cNvPr id="35" name="Picture 34" descr="A close up of a logo&#10;&#10;Description automatically generated">
            <a:extLst>
              <a:ext uri="{FF2B5EF4-FFF2-40B4-BE49-F238E27FC236}">
                <a16:creationId xmlns:a16="http://schemas.microsoft.com/office/drawing/2014/main" id="{FC7F3E0C-DAAB-854F-8580-709C4E055C6B}"/>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a:off x="319821" y="270813"/>
            <a:ext cx="2223727" cy="2227148"/>
          </a:xfrm>
          <a:prstGeom prst="rect">
            <a:avLst/>
          </a:prstGeom>
        </p:spPr>
      </p:pic>
    </p:spTree>
    <p:extLst>
      <p:ext uri="{BB962C8B-B14F-4D97-AF65-F5344CB8AC3E}">
        <p14:creationId xmlns:p14="http://schemas.microsoft.com/office/powerpoint/2010/main" val="154249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0499-708F-674A-8FCF-6C8CCB2DD1F0}"/>
              </a:ext>
            </a:extLst>
          </p:cNvPr>
          <p:cNvSpPr>
            <a:spLocks noGrp="1"/>
          </p:cNvSpPr>
          <p:nvPr>
            <p:ph type="title"/>
          </p:nvPr>
        </p:nvSpPr>
        <p:spPr>
          <a:xfrm>
            <a:off x="2842054" y="436606"/>
            <a:ext cx="8283146" cy="1371600"/>
          </a:xfrm>
        </p:spPr>
        <p:txBody>
          <a:bodyPr/>
          <a:lstStyle/>
          <a:p>
            <a:r>
              <a:rPr lang="en-US" dirty="0"/>
              <a:t>Quiz approach:</a:t>
            </a:r>
          </a:p>
        </p:txBody>
      </p:sp>
      <p:sp>
        <p:nvSpPr>
          <p:cNvPr id="6" name="TextBox 5">
            <a:extLst>
              <a:ext uri="{FF2B5EF4-FFF2-40B4-BE49-F238E27FC236}">
                <a16:creationId xmlns:a16="http://schemas.microsoft.com/office/drawing/2014/main" id="{5BFB8B23-EE31-8640-B707-FE4288B516F8}"/>
              </a:ext>
            </a:extLst>
          </p:cNvPr>
          <p:cNvSpPr txBox="1"/>
          <p:nvPr/>
        </p:nvSpPr>
        <p:spPr>
          <a:xfrm>
            <a:off x="947351" y="1478649"/>
            <a:ext cx="7269892" cy="1200329"/>
          </a:xfrm>
          <a:prstGeom prst="rect">
            <a:avLst/>
          </a:prstGeom>
          <a:noFill/>
        </p:spPr>
        <p:txBody>
          <a:bodyPr wrap="square" rtlCol="0">
            <a:spAutoFit/>
          </a:bodyPr>
          <a:lstStyle/>
          <a:p>
            <a:r>
              <a:rPr lang="en-US" sz="2400" dirty="0"/>
              <a:t>Use a quiz response system during the class to capture responses for example:</a:t>
            </a:r>
          </a:p>
          <a:p>
            <a:endParaRPr lang="en-US" sz="2400" dirty="0"/>
          </a:p>
        </p:txBody>
      </p:sp>
      <p:sp>
        <p:nvSpPr>
          <p:cNvPr id="7" name="TextBox 6">
            <a:extLst>
              <a:ext uri="{FF2B5EF4-FFF2-40B4-BE49-F238E27FC236}">
                <a16:creationId xmlns:a16="http://schemas.microsoft.com/office/drawing/2014/main" id="{1A1D0D67-3EFD-6C4E-A0A2-357942B15D67}"/>
              </a:ext>
            </a:extLst>
          </p:cNvPr>
          <p:cNvSpPr txBox="1"/>
          <p:nvPr/>
        </p:nvSpPr>
        <p:spPr>
          <a:xfrm>
            <a:off x="6983627" y="4108567"/>
            <a:ext cx="1950308" cy="1815882"/>
          </a:xfrm>
          <a:prstGeom prst="rect">
            <a:avLst/>
          </a:prstGeom>
          <a:noFill/>
        </p:spPr>
        <p:txBody>
          <a:bodyPr wrap="square" rtlCol="0">
            <a:spAutoFit/>
          </a:bodyPr>
          <a:lstStyle/>
          <a:p>
            <a:r>
              <a:rPr lang="en-US" sz="1600" dirty="0"/>
              <a:t>Collaborate Ultra does have a quiz system but it is limited to just MCQ or Yes/No polls and has a short text length for questions.</a:t>
            </a:r>
          </a:p>
        </p:txBody>
      </p:sp>
      <p:pic>
        <p:nvPicPr>
          <p:cNvPr id="8" name="Picture 7" descr="A drawing of a face&#10;&#10;Description automatically generated">
            <a:extLst>
              <a:ext uri="{FF2B5EF4-FFF2-40B4-BE49-F238E27FC236}">
                <a16:creationId xmlns:a16="http://schemas.microsoft.com/office/drawing/2014/main" id="{730852D3-FA00-2547-9797-6754CD72A91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1637" y="298354"/>
            <a:ext cx="1573726" cy="1180295"/>
          </a:xfrm>
          <a:prstGeom prst="rect">
            <a:avLst/>
          </a:prstGeom>
        </p:spPr>
      </p:pic>
      <p:sp>
        <p:nvSpPr>
          <p:cNvPr id="9" name="Rectangle 8">
            <a:extLst>
              <a:ext uri="{FF2B5EF4-FFF2-40B4-BE49-F238E27FC236}">
                <a16:creationId xmlns:a16="http://schemas.microsoft.com/office/drawing/2014/main" id="{80DBB6BA-DEB3-4247-B351-A76E967B4517}"/>
              </a:ext>
            </a:extLst>
          </p:cNvPr>
          <p:cNvSpPr/>
          <p:nvPr/>
        </p:nvSpPr>
        <p:spPr>
          <a:xfrm>
            <a:off x="659028" y="4245147"/>
            <a:ext cx="2932670" cy="1200329"/>
          </a:xfrm>
          <a:prstGeom prst="rect">
            <a:avLst/>
          </a:prstGeom>
        </p:spPr>
        <p:txBody>
          <a:bodyPr wrap="square">
            <a:spAutoFit/>
          </a:bodyPr>
          <a:lstStyle/>
          <a:p>
            <a:r>
              <a:rPr lang="en-US" dirty="0"/>
              <a:t>Socrative (benefit is it has a team mode, does have a free mode; disadvantage class list requires paid mode).</a:t>
            </a:r>
          </a:p>
        </p:txBody>
      </p:sp>
      <p:sp>
        <p:nvSpPr>
          <p:cNvPr id="10" name="Rectangle 9">
            <a:extLst>
              <a:ext uri="{FF2B5EF4-FFF2-40B4-BE49-F238E27FC236}">
                <a16:creationId xmlns:a16="http://schemas.microsoft.com/office/drawing/2014/main" id="{631DF798-EF6D-4242-8168-EB3B2520673F}"/>
              </a:ext>
            </a:extLst>
          </p:cNvPr>
          <p:cNvSpPr/>
          <p:nvPr/>
        </p:nvSpPr>
        <p:spPr>
          <a:xfrm>
            <a:off x="3757735" y="4245147"/>
            <a:ext cx="2932671" cy="1323439"/>
          </a:xfrm>
          <a:prstGeom prst="rect">
            <a:avLst/>
          </a:prstGeom>
        </p:spPr>
        <p:txBody>
          <a:bodyPr wrap="square">
            <a:spAutoFit/>
          </a:bodyPr>
          <a:lstStyle/>
          <a:p>
            <a:r>
              <a:rPr lang="en-US" sz="1600" dirty="0"/>
              <a:t>Echo360 slide deck (disadvantage fiddling required for step for only one class at a time, it’s more for lecture streams need to be created for each class/tutorial stream).</a:t>
            </a:r>
          </a:p>
        </p:txBody>
      </p:sp>
      <p:sp>
        <p:nvSpPr>
          <p:cNvPr id="11" name="Rectangle 10">
            <a:extLst>
              <a:ext uri="{FF2B5EF4-FFF2-40B4-BE49-F238E27FC236}">
                <a16:creationId xmlns:a16="http://schemas.microsoft.com/office/drawing/2014/main" id="{7B84ACD5-8C43-BE4C-B391-0E76B8A0E181}"/>
              </a:ext>
            </a:extLst>
          </p:cNvPr>
          <p:cNvSpPr/>
          <p:nvPr/>
        </p:nvSpPr>
        <p:spPr>
          <a:xfrm>
            <a:off x="9180074" y="4338540"/>
            <a:ext cx="2592859" cy="2031325"/>
          </a:xfrm>
          <a:prstGeom prst="rect">
            <a:avLst/>
          </a:prstGeom>
        </p:spPr>
        <p:txBody>
          <a:bodyPr wrap="square">
            <a:spAutoFit/>
          </a:bodyPr>
          <a:lstStyle/>
          <a:p>
            <a:r>
              <a:rPr lang="en-US" dirty="0"/>
              <a:t>Microsoft Teams – if you use the “Polly” app in the </a:t>
            </a:r>
            <a:r>
              <a:rPr lang="en-US" dirty="0" err="1"/>
              <a:t>chatbox</a:t>
            </a:r>
            <a:r>
              <a:rPr lang="en-US" dirty="0"/>
              <a:t> this can be used to poll questions. The free version can’t have preloaded questions. The paid version can. </a:t>
            </a:r>
          </a:p>
        </p:txBody>
      </p:sp>
      <p:pic>
        <p:nvPicPr>
          <p:cNvPr id="13" name="Picture 12" descr="A screenshot of a cell phone&#10;&#10;Description automatically generated">
            <a:extLst>
              <a:ext uri="{FF2B5EF4-FFF2-40B4-BE49-F238E27FC236}">
                <a16:creationId xmlns:a16="http://schemas.microsoft.com/office/drawing/2014/main" id="{4D49C03E-3232-8541-A0B5-06AD885B3EF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3077" y="2723268"/>
            <a:ext cx="2858575" cy="1455756"/>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D7CE4B87-4C4D-2045-A7C3-79947AF8144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739" y="2825350"/>
            <a:ext cx="2212129" cy="1369694"/>
          </a:xfrm>
          <a:prstGeom prst="rect">
            <a:avLst/>
          </a:prstGeom>
        </p:spPr>
      </p:pic>
      <p:pic>
        <p:nvPicPr>
          <p:cNvPr id="19" name="Picture 18" descr="A picture containing object, clock, drawing&#10;&#10;Description automatically generated">
            <a:extLst>
              <a:ext uri="{FF2B5EF4-FFF2-40B4-BE49-F238E27FC236}">
                <a16:creationId xmlns:a16="http://schemas.microsoft.com/office/drawing/2014/main" id="{D8DB07CA-83D1-D64C-B32B-FE773CE23B6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382439" y="2429311"/>
            <a:ext cx="1952512" cy="1815836"/>
          </a:xfrm>
          <a:prstGeom prst="rect">
            <a:avLst/>
          </a:prstGeom>
        </p:spPr>
      </p:pic>
      <p:pic>
        <p:nvPicPr>
          <p:cNvPr id="22" name="Picture 21" descr="A close up of a sign&#10;&#10;Description automatically generated">
            <a:extLst>
              <a:ext uri="{FF2B5EF4-FFF2-40B4-BE49-F238E27FC236}">
                <a16:creationId xmlns:a16="http://schemas.microsoft.com/office/drawing/2014/main" id="{B113377C-46CB-ED4B-B66E-D72EFA7E2E3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918767" y="3176739"/>
            <a:ext cx="1877230" cy="762625"/>
          </a:xfrm>
          <a:prstGeom prst="rect">
            <a:avLst/>
          </a:prstGeom>
        </p:spPr>
      </p:pic>
      <p:sp>
        <p:nvSpPr>
          <p:cNvPr id="24" name="Rectangle 23">
            <a:extLst>
              <a:ext uri="{FF2B5EF4-FFF2-40B4-BE49-F238E27FC236}">
                <a16:creationId xmlns:a16="http://schemas.microsoft.com/office/drawing/2014/main" id="{39D828E4-44BE-6A4F-9B27-84004D91F73A}"/>
              </a:ext>
            </a:extLst>
          </p:cNvPr>
          <p:cNvSpPr/>
          <p:nvPr/>
        </p:nvSpPr>
        <p:spPr>
          <a:xfrm>
            <a:off x="659028" y="5580345"/>
            <a:ext cx="2203808" cy="369332"/>
          </a:xfrm>
          <a:prstGeom prst="rect">
            <a:avLst/>
          </a:prstGeom>
        </p:spPr>
        <p:txBody>
          <a:bodyPr wrap="none">
            <a:spAutoFit/>
          </a:bodyPr>
          <a:lstStyle/>
          <a:p>
            <a:r>
              <a:rPr lang="en-US" dirty="0">
                <a:hlinkClick r:id="rId12"/>
              </a:rPr>
              <a:t>https://socrative.com</a:t>
            </a:r>
            <a:r>
              <a:rPr lang="en-US" dirty="0"/>
              <a:t> </a:t>
            </a:r>
          </a:p>
        </p:txBody>
      </p:sp>
      <p:sp>
        <p:nvSpPr>
          <p:cNvPr id="25" name="Right Brace 24">
            <a:extLst>
              <a:ext uri="{FF2B5EF4-FFF2-40B4-BE49-F238E27FC236}">
                <a16:creationId xmlns:a16="http://schemas.microsoft.com/office/drawing/2014/main" id="{4127FF92-DE38-8A48-B575-16B3E4BB9981}"/>
              </a:ext>
            </a:extLst>
          </p:cNvPr>
          <p:cNvSpPr/>
          <p:nvPr/>
        </p:nvSpPr>
        <p:spPr>
          <a:xfrm rot="16200000">
            <a:off x="6939125" y="-1968257"/>
            <a:ext cx="1568759" cy="8098856"/>
          </a:xfrm>
          <a:prstGeom prst="rightBrace">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C97AC889-8932-AC46-8A82-6F7311141F99}"/>
              </a:ext>
            </a:extLst>
          </p:cNvPr>
          <p:cNvSpPr txBox="1"/>
          <p:nvPr/>
        </p:nvSpPr>
        <p:spPr>
          <a:xfrm>
            <a:off x="7265504" y="917695"/>
            <a:ext cx="1529586" cy="369332"/>
          </a:xfrm>
          <a:prstGeom prst="rect">
            <a:avLst/>
          </a:prstGeom>
          <a:noFill/>
        </p:spPr>
        <p:txBody>
          <a:bodyPr wrap="none" rtlCol="0">
            <a:spAutoFit/>
          </a:bodyPr>
          <a:lstStyle/>
          <a:p>
            <a:r>
              <a:rPr lang="en-US" dirty="0"/>
              <a:t>UNSW funded</a:t>
            </a:r>
          </a:p>
        </p:txBody>
      </p:sp>
      <p:sp>
        <p:nvSpPr>
          <p:cNvPr id="27" name="Right Brace 26">
            <a:extLst>
              <a:ext uri="{FF2B5EF4-FFF2-40B4-BE49-F238E27FC236}">
                <a16:creationId xmlns:a16="http://schemas.microsoft.com/office/drawing/2014/main" id="{FF9F7BAE-870B-6D43-B04F-3FF8B89C7DE1}"/>
              </a:ext>
            </a:extLst>
          </p:cNvPr>
          <p:cNvSpPr/>
          <p:nvPr/>
        </p:nvSpPr>
        <p:spPr>
          <a:xfrm rot="5400000">
            <a:off x="5873451" y="3490658"/>
            <a:ext cx="762626" cy="497525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76E53B09-22EA-264B-8DFD-CC2C825DAB7F}"/>
              </a:ext>
            </a:extLst>
          </p:cNvPr>
          <p:cNvSpPr txBox="1"/>
          <p:nvPr/>
        </p:nvSpPr>
        <p:spPr>
          <a:xfrm>
            <a:off x="4702761" y="6341674"/>
            <a:ext cx="3256020" cy="369332"/>
          </a:xfrm>
          <a:prstGeom prst="rect">
            <a:avLst/>
          </a:prstGeom>
          <a:noFill/>
        </p:spPr>
        <p:txBody>
          <a:bodyPr wrap="none" rtlCol="0">
            <a:spAutoFit/>
          </a:bodyPr>
          <a:lstStyle/>
          <a:p>
            <a:r>
              <a:rPr lang="en-US" dirty="0"/>
              <a:t>Built into Moodle via Plug-in Link</a:t>
            </a:r>
          </a:p>
        </p:txBody>
      </p:sp>
    </p:spTree>
    <p:extLst>
      <p:ext uri="{BB962C8B-B14F-4D97-AF65-F5344CB8AC3E}">
        <p14:creationId xmlns:p14="http://schemas.microsoft.com/office/powerpoint/2010/main" val="291355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9BFBBE2E-1F9E-4A1F-80DC-AFE542763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7" name="Rectangle 36">
            <a:extLst>
              <a:ext uri="{FF2B5EF4-FFF2-40B4-BE49-F238E27FC236}">
                <a16:creationId xmlns:a16="http://schemas.microsoft.com/office/drawing/2014/main" id="{312C1FD2-BCF6-4E4B-88E2-32BB52C71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9" name="Rectangle 38">
            <a:extLst>
              <a:ext uri="{FF2B5EF4-FFF2-40B4-BE49-F238E27FC236}">
                <a16:creationId xmlns:a16="http://schemas.microsoft.com/office/drawing/2014/main" id="{2CE109AD-B701-4957-9648-E9D9FC641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1" name="Group 4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2" name="Straight Connector 41">
              <a:extLst>
                <a:ext uri="{FF2B5EF4-FFF2-40B4-BE49-F238E27FC236}">
                  <a16:creationId xmlns:a16="http://schemas.microsoft.com/office/drawing/2014/main" id="{40F643E8-8A04-4F5E-9682-75DB08A056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E778470-AE14-43E4-AFBF-22FD752757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184196-EC73-466B-AD6B-1F27090280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D643BC8F-7DF4-465A-98A1-D4C666539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A18BA-BCD2-8145-87B1-8B55FCE702B5}"/>
              </a:ext>
            </a:extLst>
          </p:cNvPr>
          <p:cNvSpPr>
            <a:spLocks noGrp="1"/>
          </p:cNvSpPr>
          <p:nvPr>
            <p:ph type="title"/>
          </p:nvPr>
        </p:nvSpPr>
        <p:spPr>
          <a:xfrm>
            <a:off x="8560024" y="1442916"/>
            <a:ext cx="3238829" cy="3252231"/>
          </a:xfrm>
        </p:spPr>
        <p:txBody>
          <a:bodyPr vert="horz" lIns="91440" tIns="45720" rIns="91440" bIns="45720" rtlCol="0" anchor="ctr">
            <a:normAutofit/>
          </a:bodyPr>
          <a:lstStyle/>
          <a:p>
            <a:pPr>
              <a:lnSpc>
                <a:spcPct val="83000"/>
              </a:lnSpc>
            </a:pPr>
            <a:r>
              <a:rPr lang="en-US" b="0" cap="all" spc="-100">
                <a:solidFill>
                  <a:schemeClr val="tx1"/>
                </a:solidFill>
              </a:rPr>
              <a:t>scope</a:t>
            </a:r>
          </a:p>
        </p:txBody>
      </p:sp>
      <p:sp>
        <p:nvSpPr>
          <p:cNvPr id="48" name="Rectangle 47">
            <a:extLst>
              <a:ext uri="{FF2B5EF4-FFF2-40B4-BE49-F238E27FC236}">
                <a16:creationId xmlns:a16="http://schemas.microsoft.com/office/drawing/2014/main" id="{77233F1F-CBD0-4DDA-980E-6E3D313C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A2A262E-A3F6-49F9-AD3E-B7F52DFD1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6781" cy="6858000"/>
          </a:xfrm>
          <a:prstGeom prst="rect">
            <a:avLst/>
          </a:prstGeom>
          <a:solidFill>
            <a:schemeClr val="tx1"/>
          </a:solidFill>
          <a:ln>
            <a:noFill/>
          </a:ln>
          <a:effectLst>
            <a:innerShdw blurRad="63500" dist="3175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DJ">
            <a:extLst>
              <a:ext uri="{FF2B5EF4-FFF2-40B4-BE49-F238E27FC236}">
                <a16:creationId xmlns:a16="http://schemas.microsoft.com/office/drawing/2014/main" id="{358C3E2D-0762-C345-B87D-9681891BE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78" y="2756366"/>
            <a:ext cx="1055104" cy="1055104"/>
          </a:xfrm>
          <a:prstGeom prst="rect">
            <a:avLst/>
          </a:prstGeom>
        </p:spPr>
      </p:pic>
      <p:pic>
        <p:nvPicPr>
          <p:cNvPr id="14" name="Graphic 13" descr="Person with idea">
            <a:extLst>
              <a:ext uri="{FF2B5EF4-FFF2-40B4-BE49-F238E27FC236}">
                <a16:creationId xmlns:a16="http://schemas.microsoft.com/office/drawing/2014/main" id="{D7DB4D8F-A97A-814B-9CAA-F486A9DE04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2857" y="-104408"/>
            <a:ext cx="1945742" cy="1945742"/>
          </a:xfrm>
          <a:prstGeom prst="rect">
            <a:avLst/>
          </a:prstGeom>
        </p:spPr>
      </p:pic>
      <p:pic>
        <p:nvPicPr>
          <p:cNvPr id="10" name="Graphic 9" descr="Teacher">
            <a:extLst>
              <a:ext uri="{FF2B5EF4-FFF2-40B4-BE49-F238E27FC236}">
                <a16:creationId xmlns:a16="http://schemas.microsoft.com/office/drawing/2014/main" id="{36097BF7-8CE9-D94C-B1FD-8A43FEA7A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9566" y="2616312"/>
            <a:ext cx="1032491" cy="1032491"/>
          </a:xfrm>
          <a:prstGeom prst="rect">
            <a:avLst/>
          </a:prstGeom>
        </p:spPr>
      </p:pic>
      <p:sp>
        <p:nvSpPr>
          <p:cNvPr id="52" name="Rectangle 51">
            <a:extLst>
              <a:ext uri="{FF2B5EF4-FFF2-40B4-BE49-F238E27FC236}">
                <a16:creationId xmlns:a16="http://schemas.microsoft.com/office/drawing/2014/main" id="{2AC9B192-E33B-41BC-8875-D6F6D4471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43200"/>
            <a:ext cx="8165592"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36C4E11-7E1C-4B94-9E8D-A610C7EC1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6603" y="0"/>
            <a:ext cx="91440" cy="28346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ADC6DE7-27D3-4E0D-9F87-BCF01C834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4646" y="0"/>
            <a:ext cx="91440" cy="28346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ain crossing a bridge over a body of water&#10;&#10;Description automatically generated">
            <a:extLst>
              <a:ext uri="{FF2B5EF4-FFF2-40B4-BE49-F238E27FC236}">
                <a16:creationId xmlns:a16="http://schemas.microsoft.com/office/drawing/2014/main" id="{8DF43772-3743-754A-A336-51BF1F1C6BB1}"/>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11067" r="9091"/>
          <a:stretch/>
        </p:blipFill>
        <p:spPr>
          <a:xfrm>
            <a:off x="1115814" y="2987040"/>
            <a:ext cx="6052627" cy="3404616"/>
          </a:xfrm>
          <a:prstGeom prst="rect">
            <a:avLst/>
          </a:prstGeom>
        </p:spPr>
      </p:pic>
      <p:sp>
        <p:nvSpPr>
          <p:cNvPr id="6" name="TextBox 5">
            <a:extLst>
              <a:ext uri="{FF2B5EF4-FFF2-40B4-BE49-F238E27FC236}">
                <a16:creationId xmlns:a16="http://schemas.microsoft.com/office/drawing/2014/main" id="{82A848D0-B869-7F4E-8A9E-68F6B6DFBDEF}"/>
              </a:ext>
            </a:extLst>
          </p:cNvPr>
          <p:cNvSpPr txBox="1"/>
          <p:nvPr/>
        </p:nvSpPr>
        <p:spPr>
          <a:xfrm>
            <a:off x="4830943" y="6191601"/>
            <a:ext cx="233749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9" tooltip="http://commons.wikimedia.org/wiki/File:Sydney_harbour_bridge_new_south_wales.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6" name="Ink 15">
                <a:extLst>
                  <a:ext uri="{FF2B5EF4-FFF2-40B4-BE49-F238E27FC236}">
                    <a16:creationId xmlns:a16="http://schemas.microsoft.com/office/drawing/2014/main" id="{7CDEABEA-B59F-6D49-A7CF-096FB51F0FE5}"/>
                  </a:ext>
                </a:extLst>
              </p14:cNvPr>
              <p14:cNvContentPartPr/>
              <p14:nvPr/>
            </p14:nvContentPartPr>
            <p14:xfrm rot="20264210">
              <a:off x="1233130" y="2882311"/>
              <a:ext cx="495000" cy="1899436"/>
            </p14:xfrm>
          </p:contentPart>
        </mc:Choice>
        <mc:Fallback xmlns="">
          <p:pic>
            <p:nvPicPr>
              <p:cNvPr id="16" name="Ink 15">
                <a:extLst>
                  <a:ext uri="{FF2B5EF4-FFF2-40B4-BE49-F238E27FC236}">
                    <a16:creationId xmlns:a16="http://schemas.microsoft.com/office/drawing/2014/main" id="{7CDEABEA-B59F-6D49-A7CF-096FB51F0FE5}"/>
                  </a:ext>
                </a:extLst>
              </p:cNvPr>
              <p:cNvPicPr/>
              <p:nvPr/>
            </p:nvPicPr>
            <p:blipFill>
              <a:blip r:embed="rId12"/>
              <a:stretch>
                <a:fillRect/>
              </a:stretch>
            </p:blipFill>
            <p:spPr>
              <a:xfrm rot="20264210">
                <a:off x="1215130" y="2864310"/>
                <a:ext cx="530640" cy="1935077"/>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59B81011-FA41-5F45-8C85-3E4B8FFFAEED}"/>
                  </a:ext>
                </a:extLst>
              </p14:cNvPr>
              <p14:cNvContentPartPr/>
              <p14:nvPr/>
            </p14:nvContentPartPr>
            <p14:xfrm rot="1480456">
              <a:off x="6393796" y="3079666"/>
              <a:ext cx="497880" cy="1181253"/>
            </p14:xfrm>
          </p:contentPart>
        </mc:Choice>
        <mc:Fallback xmlns="">
          <p:pic>
            <p:nvPicPr>
              <p:cNvPr id="18" name="Ink 17">
                <a:extLst>
                  <a:ext uri="{FF2B5EF4-FFF2-40B4-BE49-F238E27FC236}">
                    <a16:creationId xmlns:a16="http://schemas.microsoft.com/office/drawing/2014/main" id="{59B81011-FA41-5F45-8C85-3E4B8FFFAEED}"/>
                  </a:ext>
                </a:extLst>
              </p:cNvPr>
              <p:cNvPicPr/>
              <p:nvPr/>
            </p:nvPicPr>
            <p:blipFill>
              <a:blip r:embed="rId14"/>
              <a:stretch>
                <a:fillRect/>
              </a:stretch>
            </p:blipFill>
            <p:spPr>
              <a:xfrm rot="1480456">
                <a:off x="6375796" y="3061665"/>
                <a:ext cx="533520" cy="121689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3" name="Ink 22">
                <a:extLst>
                  <a:ext uri="{FF2B5EF4-FFF2-40B4-BE49-F238E27FC236}">
                    <a16:creationId xmlns:a16="http://schemas.microsoft.com/office/drawing/2014/main" id="{F9BC117D-14A4-7048-86A8-91A1C5715715}"/>
                  </a:ext>
                </a:extLst>
              </p14:cNvPr>
              <p14:cNvContentPartPr/>
              <p14:nvPr/>
            </p14:nvContentPartPr>
            <p14:xfrm>
              <a:off x="1677103" y="2398517"/>
              <a:ext cx="4581720" cy="1281960"/>
            </p14:xfrm>
          </p:contentPart>
        </mc:Choice>
        <mc:Fallback xmlns="">
          <p:pic>
            <p:nvPicPr>
              <p:cNvPr id="23" name="Ink 22">
                <a:extLst>
                  <a:ext uri="{FF2B5EF4-FFF2-40B4-BE49-F238E27FC236}">
                    <a16:creationId xmlns:a16="http://schemas.microsoft.com/office/drawing/2014/main" id="{F9BC117D-14A4-7048-86A8-91A1C5715715}"/>
                  </a:ext>
                </a:extLst>
              </p:cNvPr>
              <p:cNvPicPr/>
              <p:nvPr/>
            </p:nvPicPr>
            <p:blipFill>
              <a:blip r:embed="rId16"/>
              <a:stretch>
                <a:fillRect/>
              </a:stretch>
            </p:blipFill>
            <p:spPr>
              <a:xfrm>
                <a:off x="1659463" y="2380877"/>
                <a:ext cx="4617360" cy="1317600"/>
              </a:xfrm>
              <a:prstGeom prst="rect">
                <a:avLst/>
              </a:prstGeom>
            </p:spPr>
          </p:pic>
        </mc:Fallback>
      </mc:AlternateContent>
      <p:sp>
        <p:nvSpPr>
          <p:cNvPr id="25" name="TextBox 24">
            <a:extLst>
              <a:ext uri="{FF2B5EF4-FFF2-40B4-BE49-F238E27FC236}">
                <a16:creationId xmlns:a16="http://schemas.microsoft.com/office/drawing/2014/main" id="{E0349B4A-116F-4E4A-8A3A-65A1924627D8}"/>
              </a:ext>
            </a:extLst>
          </p:cNvPr>
          <p:cNvSpPr txBox="1"/>
          <p:nvPr/>
        </p:nvSpPr>
        <p:spPr>
          <a:xfrm>
            <a:off x="-12755" y="3680477"/>
            <a:ext cx="1250659" cy="646331"/>
          </a:xfrm>
          <a:prstGeom prst="rect">
            <a:avLst/>
          </a:prstGeom>
          <a:noFill/>
        </p:spPr>
        <p:txBody>
          <a:bodyPr wrap="square" rtlCol="0">
            <a:spAutoFit/>
          </a:bodyPr>
          <a:lstStyle/>
          <a:p>
            <a:r>
              <a:rPr lang="en-US" dirty="0">
                <a:solidFill>
                  <a:schemeClr val="bg1"/>
                </a:solidFill>
              </a:rPr>
              <a:t>BDL - technology</a:t>
            </a:r>
          </a:p>
        </p:txBody>
      </p:sp>
      <p:sp>
        <p:nvSpPr>
          <p:cNvPr id="45" name="TextBox 44">
            <a:extLst>
              <a:ext uri="{FF2B5EF4-FFF2-40B4-BE49-F238E27FC236}">
                <a16:creationId xmlns:a16="http://schemas.microsoft.com/office/drawing/2014/main" id="{2B53A164-573B-8E4E-9881-518BAF02AB6E}"/>
              </a:ext>
            </a:extLst>
          </p:cNvPr>
          <p:cNvSpPr txBox="1"/>
          <p:nvPr/>
        </p:nvSpPr>
        <p:spPr>
          <a:xfrm>
            <a:off x="7233585" y="3469423"/>
            <a:ext cx="1111140" cy="923330"/>
          </a:xfrm>
          <a:prstGeom prst="rect">
            <a:avLst/>
          </a:prstGeom>
          <a:noFill/>
        </p:spPr>
        <p:txBody>
          <a:bodyPr wrap="square" rtlCol="0">
            <a:spAutoFit/>
          </a:bodyPr>
          <a:lstStyle/>
          <a:p>
            <a:r>
              <a:rPr lang="en-US" dirty="0">
                <a:solidFill>
                  <a:schemeClr val="bg1"/>
                </a:solidFill>
              </a:rPr>
              <a:t>F2F Teams teaching</a:t>
            </a:r>
          </a:p>
        </p:txBody>
      </p:sp>
      <p:sp>
        <p:nvSpPr>
          <p:cNvPr id="27" name="TextBox 26">
            <a:extLst>
              <a:ext uri="{FF2B5EF4-FFF2-40B4-BE49-F238E27FC236}">
                <a16:creationId xmlns:a16="http://schemas.microsoft.com/office/drawing/2014/main" id="{2741BA10-1DFA-D34C-AFF0-6E2FB5036A72}"/>
              </a:ext>
            </a:extLst>
          </p:cNvPr>
          <p:cNvSpPr txBox="1"/>
          <p:nvPr/>
        </p:nvSpPr>
        <p:spPr>
          <a:xfrm>
            <a:off x="3582319" y="1933375"/>
            <a:ext cx="967188" cy="369332"/>
          </a:xfrm>
          <a:prstGeom prst="rect">
            <a:avLst/>
          </a:prstGeom>
          <a:noFill/>
        </p:spPr>
        <p:txBody>
          <a:bodyPr wrap="none" rtlCol="0">
            <a:spAutoFit/>
          </a:bodyPr>
          <a:lstStyle/>
          <a:p>
            <a:r>
              <a:rPr lang="en-US" dirty="0">
                <a:solidFill>
                  <a:schemeClr val="bg1"/>
                </a:solidFill>
              </a:rPr>
              <a:t>This talk</a:t>
            </a:r>
          </a:p>
        </p:txBody>
      </p:sp>
    </p:spTree>
    <p:extLst>
      <p:ext uri="{BB962C8B-B14F-4D97-AF65-F5344CB8AC3E}">
        <p14:creationId xmlns:p14="http://schemas.microsoft.com/office/powerpoint/2010/main" val="35548011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955C58-AAFA-9C43-A93A-50DA3A3E9B70}"/>
              </a:ext>
            </a:extLst>
          </p:cNvPr>
          <p:cNvSpPr txBox="1">
            <a:spLocks/>
          </p:cNvSpPr>
          <p:nvPr/>
        </p:nvSpPr>
        <p:spPr>
          <a:xfrm>
            <a:off x="3311118" y="885424"/>
            <a:ext cx="8279520" cy="939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i="0" kern="1200" cap="none" spc="0" baseline="0" dirty="0">
                <a:solidFill>
                  <a:schemeClr val="tx1">
                    <a:lumMod val="85000"/>
                    <a:lumOff val="15000"/>
                  </a:schemeClr>
                </a:solidFill>
                <a:effectLst/>
                <a:latin typeface="+mj-lt"/>
                <a:ea typeface="+mn-ea"/>
                <a:cs typeface="+mn-cs"/>
              </a:defRPr>
            </a:lvl1pPr>
          </a:lstStyle>
          <a:p>
            <a:r>
              <a:rPr lang="en-AU" sz="3000" b="0" cap="all" spc="-100" dirty="0"/>
              <a:t>Padlet - post-it note wall approach</a:t>
            </a:r>
          </a:p>
        </p:txBody>
      </p:sp>
      <p:pic>
        <p:nvPicPr>
          <p:cNvPr id="5" name="Picture 4" descr="A picture containing drawing&#10;&#10;Description automatically generated">
            <a:extLst>
              <a:ext uri="{FF2B5EF4-FFF2-40B4-BE49-F238E27FC236}">
                <a16:creationId xmlns:a16="http://schemas.microsoft.com/office/drawing/2014/main" id="{E2513ECC-EECF-4744-8000-5EDBA86361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1484" y="682621"/>
            <a:ext cx="2390541" cy="1344679"/>
          </a:xfrm>
          <a:prstGeom prst="rect">
            <a:avLst/>
          </a:prstGeom>
        </p:spPr>
      </p:pic>
      <p:sp>
        <p:nvSpPr>
          <p:cNvPr id="6" name="Rectangle 5">
            <a:extLst>
              <a:ext uri="{FF2B5EF4-FFF2-40B4-BE49-F238E27FC236}">
                <a16:creationId xmlns:a16="http://schemas.microsoft.com/office/drawing/2014/main" id="{DB2A5B5F-967E-AA41-8954-ED20C0D12484}"/>
              </a:ext>
            </a:extLst>
          </p:cNvPr>
          <p:cNvSpPr/>
          <p:nvPr/>
        </p:nvSpPr>
        <p:spPr>
          <a:xfrm>
            <a:off x="6629676" y="2136338"/>
            <a:ext cx="3557384" cy="584775"/>
          </a:xfrm>
          <a:prstGeom prst="rect">
            <a:avLst/>
          </a:prstGeom>
        </p:spPr>
        <p:txBody>
          <a:bodyPr wrap="none">
            <a:spAutoFit/>
          </a:bodyPr>
          <a:lstStyle/>
          <a:p>
            <a:r>
              <a:rPr lang="en-US" sz="3200" dirty="0">
                <a:hlinkClick r:id="rId4"/>
              </a:rPr>
              <a:t>https://padlet.com/</a:t>
            </a:r>
            <a:r>
              <a:rPr lang="en-US" sz="3200" dirty="0"/>
              <a:t> </a:t>
            </a:r>
          </a:p>
        </p:txBody>
      </p:sp>
      <p:sp>
        <p:nvSpPr>
          <p:cNvPr id="7" name="TextBox 6">
            <a:extLst>
              <a:ext uri="{FF2B5EF4-FFF2-40B4-BE49-F238E27FC236}">
                <a16:creationId xmlns:a16="http://schemas.microsoft.com/office/drawing/2014/main" id="{B0D1850B-4CF6-E741-A64F-463828ECF3E8}"/>
              </a:ext>
            </a:extLst>
          </p:cNvPr>
          <p:cNvSpPr txBox="1"/>
          <p:nvPr/>
        </p:nvSpPr>
        <p:spPr>
          <a:xfrm>
            <a:off x="6629676" y="2931579"/>
            <a:ext cx="473936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3 Free walls… then you have to pay for more walls</a:t>
            </a:r>
          </a:p>
          <a:p>
            <a:pPr marL="457200" indent="-457200">
              <a:buFont typeface="Arial" panose="020B0604020202020204" pitchFamily="34" charset="0"/>
              <a:buChar char="•"/>
            </a:pPr>
            <a:r>
              <a:rPr lang="en-US" sz="3200" dirty="0"/>
              <a:t>See the real-time typing of answers</a:t>
            </a:r>
          </a:p>
          <a:p>
            <a:pPr marL="457200" indent="-457200">
              <a:buFont typeface="Arial" panose="020B0604020202020204" pitchFamily="34" charset="0"/>
              <a:buChar char="•"/>
            </a:pPr>
            <a:r>
              <a:rPr lang="en-US" sz="3200" dirty="0"/>
              <a:t>Headings for topics/questions/ideas</a:t>
            </a:r>
          </a:p>
        </p:txBody>
      </p:sp>
      <p:pic>
        <p:nvPicPr>
          <p:cNvPr id="8" name="Content Placeholder 4" descr="A close up of a sign&#10;&#10;Description automatically generated">
            <a:extLst>
              <a:ext uri="{FF2B5EF4-FFF2-40B4-BE49-F238E27FC236}">
                <a16:creationId xmlns:a16="http://schemas.microsoft.com/office/drawing/2014/main" id="{27D784D6-44D1-D844-8955-BD78B9191653}"/>
              </a:ext>
            </a:extLst>
          </p:cNvPr>
          <p:cNvPicPr>
            <a:picLocks noChangeAspect="1"/>
          </p:cNvPicPr>
          <p:nvPr/>
        </p:nvPicPr>
        <p:blipFill rotWithShape="1">
          <a:blip r:embed="rId5"/>
          <a:srcRect l="-963" r="-8016"/>
          <a:stretch/>
        </p:blipFill>
        <p:spPr>
          <a:xfrm>
            <a:off x="722704" y="2193830"/>
            <a:ext cx="5612193" cy="4261463"/>
          </a:xfrm>
          <a:prstGeom prst="rect">
            <a:avLst/>
          </a:prstGeom>
        </p:spPr>
      </p:pic>
    </p:spTree>
    <p:extLst>
      <p:ext uri="{BB962C8B-B14F-4D97-AF65-F5344CB8AC3E}">
        <p14:creationId xmlns:p14="http://schemas.microsoft.com/office/powerpoint/2010/main" val="300263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BDE3C69E-0945-9349-8918-8873A7C4C76C}"/>
              </a:ext>
            </a:extLst>
          </p:cNvPr>
          <p:cNvSpPr>
            <a:spLocks noGrp="1"/>
          </p:cNvSpPr>
          <p:nvPr>
            <p:ph type="title"/>
          </p:nvPr>
        </p:nvSpPr>
        <p:spPr>
          <a:xfrm>
            <a:off x="573409" y="559477"/>
            <a:ext cx="3765200" cy="5709931"/>
          </a:xfrm>
        </p:spPr>
        <p:txBody>
          <a:bodyPr>
            <a:normAutofit fontScale="90000"/>
          </a:bodyPr>
          <a:lstStyle/>
          <a:p>
            <a:pPr algn="ctr"/>
            <a:r>
              <a:rPr lang="en-US" sz="6000" dirty="0"/>
              <a:t>Back in the plenary session</a:t>
            </a:r>
            <a:br>
              <a:rPr lang="en-US" dirty="0"/>
            </a:br>
            <a:r>
              <a:rPr lang="en-US" dirty="0"/>
              <a:t> </a:t>
            </a:r>
            <a:br>
              <a:rPr lang="en-US" dirty="0"/>
            </a:br>
            <a:r>
              <a:rPr lang="en-US" sz="4400" dirty="0">
                <a:solidFill>
                  <a:schemeClr val="accent6"/>
                </a:solidFill>
              </a:rPr>
              <a:t>Here are two ideas for on commenting on teams’ responses</a:t>
            </a:r>
            <a:endParaRPr lang="en-US" dirty="0">
              <a:solidFill>
                <a:schemeClr val="accent6"/>
              </a:solidFill>
            </a:endParaRP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3A9E8C01-168A-4009-8E67-51CC34197B66}"/>
              </a:ext>
            </a:extLst>
          </p:cNvPr>
          <p:cNvGraphicFramePr>
            <a:graphicFrameLocks noGrp="1"/>
          </p:cNvGraphicFramePr>
          <p:nvPr>
            <p:ph idx="1"/>
            <p:extLst>
              <p:ext uri="{D42A27DB-BD31-4B8C-83A1-F6EECF244321}">
                <p14:modId xmlns:p14="http://schemas.microsoft.com/office/powerpoint/2010/main" val="401820597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04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3535-DE0E-064C-B974-99B05E7AED10}"/>
              </a:ext>
            </a:extLst>
          </p:cNvPr>
          <p:cNvSpPr>
            <a:spLocks noGrp="1"/>
          </p:cNvSpPr>
          <p:nvPr>
            <p:ph type="title"/>
          </p:nvPr>
        </p:nvSpPr>
        <p:spPr/>
        <p:txBody>
          <a:bodyPr>
            <a:normAutofit fontScale="90000"/>
          </a:bodyPr>
          <a:lstStyle/>
          <a:p>
            <a:r>
              <a:rPr lang="en-US" cap="all" spc="-100" dirty="0">
                <a:solidFill>
                  <a:schemeClr val="tx2"/>
                </a:solidFill>
              </a:rPr>
              <a:t>What platform is best to deliver the class?</a:t>
            </a:r>
            <a:endParaRPr lang="en-US" dirty="0">
              <a:solidFill>
                <a:schemeClr val="tx2"/>
              </a:solidFill>
            </a:endParaRPr>
          </a:p>
        </p:txBody>
      </p:sp>
      <p:pic>
        <p:nvPicPr>
          <p:cNvPr id="5" name="Content Placeholder 4" descr="A view of a hard wood floor&#10;&#10;Description automatically generated">
            <a:extLst>
              <a:ext uri="{FF2B5EF4-FFF2-40B4-BE49-F238E27FC236}">
                <a16:creationId xmlns:a16="http://schemas.microsoft.com/office/drawing/2014/main" id="{9AF3F50C-A67B-5F4A-A99F-ED7EB3D32A39}"/>
              </a:ext>
            </a:extLst>
          </p:cNvPr>
          <p:cNvPicPr>
            <a:picLocks noGrp="1" noChangeAspect="1"/>
          </p:cNvPicPr>
          <p:nvPr>
            <p:ph idx="1"/>
          </p:nvPr>
        </p:nvPicPr>
        <p:blipFill>
          <a:blip r:embed="rId2"/>
          <a:stretch>
            <a:fillRect/>
          </a:stretch>
        </p:blipFill>
        <p:spPr>
          <a:xfrm>
            <a:off x="1732851" y="2014194"/>
            <a:ext cx="8726297" cy="4393767"/>
          </a:xfrm>
        </p:spPr>
      </p:pic>
    </p:spTree>
    <p:extLst>
      <p:ext uri="{BB962C8B-B14F-4D97-AF65-F5344CB8AC3E}">
        <p14:creationId xmlns:p14="http://schemas.microsoft.com/office/powerpoint/2010/main" val="365085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8DB4B7D-6E19-4B1E-A0ED-621919C15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4CB196DE-BC07-4C0A-9A6F-6FFD5F775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8" name="Rectangle 17">
            <a:extLst>
              <a:ext uri="{FF2B5EF4-FFF2-40B4-BE49-F238E27FC236}">
                <a16:creationId xmlns:a16="http://schemas.microsoft.com/office/drawing/2014/main" id="{2C13C32D-C8E0-49CB-AF18-A6A13B7FE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1" name="Straight Connector 20">
              <a:extLst>
                <a:ext uri="{FF2B5EF4-FFF2-40B4-BE49-F238E27FC236}">
                  <a16:creationId xmlns:a16="http://schemas.microsoft.com/office/drawing/2014/main" id="{65E3DF13-4412-4927-AA38-F077B5A4CB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69EC13-67CE-4C90-95BA-1F7D7F3D3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59492E-0F24-4A22-B24D-A110B4031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5" name="Rectangle 24">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able&#10;&#10;Description automatically generated">
            <a:extLst>
              <a:ext uri="{FF2B5EF4-FFF2-40B4-BE49-F238E27FC236}">
                <a16:creationId xmlns:a16="http://schemas.microsoft.com/office/drawing/2014/main" id="{2E1D61D2-0018-2441-8808-85995A9F3FD5}"/>
              </a:ext>
            </a:extLst>
          </p:cNvPr>
          <p:cNvPicPr>
            <a:picLocks noChangeAspect="1"/>
          </p:cNvPicPr>
          <p:nvPr/>
        </p:nvPicPr>
        <p:blipFill rotWithShape="1">
          <a:blip r:embed="rId2"/>
          <a:srcRect t="7131" r="-1" b="1232"/>
          <a:stretch/>
        </p:blipFill>
        <p:spPr>
          <a:xfrm>
            <a:off x="6417566" y="0"/>
            <a:ext cx="5774434" cy="4291103"/>
          </a:xfrm>
          <a:prstGeom prst="rect">
            <a:avLst/>
          </a:prstGeom>
        </p:spPr>
      </p:pic>
      <p:pic>
        <p:nvPicPr>
          <p:cNvPr id="5" name="Content Placeholder 4" descr="A picture containing table, sign, computer, game&#10;&#10;Description automatically generated">
            <a:extLst>
              <a:ext uri="{FF2B5EF4-FFF2-40B4-BE49-F238E27FC236}">
                <a16:creationId xmlns:a16="http://schemas.microsoft.com/office/drawing/2014/main" id="{69BE0939-FEA5-4D4A-94E8-79838243E70D}"/>
              </a:ext>
            </a:extLst>
          </p:cNvPr>
          <p:cNvPicPr>
            <a:picLocks noGrp="1" noChangeAspect="1"/>
          </p:cNvPicPr>
          <p:nvPr>
            <p:ph idx="1"/>
          </p:nvPr>
        </p:nvPicPr>
        <p:blipFill rotWithShape="1">
          <a:blip r:embed="rId3"/>
          <a:srcRect r="-1" b="3927"/>
          <a:stretch/>
        </p:blipFill>
        <p:spPr>
          <a:xfrm>
            <a:off x="-8700" y="-18443"/>
            <a:ext cx="6452449" cy="4794950"/>
          </a:xfrm>
          <a:prstGeom prst="rect">
            <a:avLst/>
          </a:prstGeom>
        </p:spPr>
      </p:pic>
      <p:sp>
        <p:nvSpPr>
          <p:cNvPr id="27" name="Rectangle 2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9" name="Rectangle 2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DA8F340-3CB7-DC4F-A8C7-2138E40B3B7F}"/>
              </a:ext>
            </a:extLst>
          </p:cNvPr>
          <p:cNvSpPr>
            <a:spLocks noGrp="1"/>
          </p:cNvSpPr>
          <p:nvPr>
            <p:ph type="title"/>
          </p:nvPr>
        </p:nvSpPr>
        <p:spPr>
          <a:xfrm>
            <a:off x="372723" y="4956811"/>
            <a:ext cx="11439414" cy="897439"/>
          </a:xfrm>
        </p:spPr>
        <p:txBody>
          <a:bodyPr vert="horz" lIns="91440" tIns="45720" rIns="91440" bIns="45720" rtlCol="0" anchor="ctr">
            <a:normAutofit fontScale="90000"/>
          </a:bodyPr>
          <a:lstStyle/>
          <a:p>
            <a:pPr algn="ctr">
              <a:lnSpc>
                <a:spcPct val="83000"/>
              </a:lnSpc>
            </a:pPr>
            <a:r>
              <a:rPr lang="en-US" sz="4400" b="0" cap="all" spc="-100" dirty="0">
                <a:solidFill>
                  <a:schemeClr val="tx1"/>
                </a:solidFill>
              </a:rPr>
              <a:t>you might be using a pre-existing live stream tool….</a:t>
            </a:r>
          </a:p>
        </p:txBody>
      </p:sp>
    </p:spTree>
    <p:extLst>
      <p:ext uri="{BB962C8B-B14F-4D97-AF65-F5344CB8AC3E}">
        <p14:creationId xmlns:p14="http://schemas.microsoft.com/office/powerpoint/2010/main" val="46966669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2502-97D8-F64F-97F2-E7F17736FB0A}"/>
              </a:ext>
            </a:extLst>
          </p:cNvPr>
          <p:cNvSpPr>
            <a:spLocks noGrp="1"/>
          </p:cNvSpPr>
          <p:nvPr>
            <p:ph type="title"/>
          </p:nvPr>
        </p:nvSpPr>
        <p:spPr/>
        <p:txBody>
          <a:bodyPr>
            <a:normAutofit/>
          </a:bodyPr>
          <a:lstStyle/>
          <a:p>
            <a:r>
              <a:rPr lang="en-US" dirty="0"/>
              <a:t>However there could be a better one!</a:t>
            </a:r>
          </a:p>
        </p:txBody>
      </p:sp>
      <p:pic>
        <p:nvPicPr>
          <p:cNvPr id="5" name="Content Placeholder 4" descr="A picture containing indoor, playing, building, room&#10;&#10;Description automatically generated">
            <a:extLst>
              <a:ext uri="{FF2B5EF4-FFF2-40B4-BE49-F238E27FC236}">
                <a16:creationId xmlns:a16="http://schemas.microsoft.com/office/drawing/2014/main" id="{6B374472-1547-424C-A01C-58B24E7A88B4}"/>
              </a:ext>
            </a:extLst>
          </p:cNvPr>
          <p:cNvPicPr>
            <a:picLocks noGrp="1" noChangeAspect="1"/>
          </p:cNvPicPr>
          <p:nvPr>
            <p:ph idx="1"/>
          </p:nvPr>
        </p:nvPicPr>
        <p:blipFill>
          <a:blip r:embed="rId2"/>
          <a:stretch>
            <a:fillRect/>
          </a:stretch>
        </p:blipFill>
        <p:spPr>
          <a:xfrm>
            <a:off x="6020328" y="2137762"/>
            <a:ext cx="5775068" cy="4265073"/>
          </a:xfrm>
        </p:spPr>
      </p:pic>
      <p:pic>
        <p:nvPicPr>
          <p:cNvPr id="7" name="Picture 6" descr="A person in a yellow room&#10;&#10;Description automatically generated">
            <a:extLst>
              <a:ext uri="{FF2B5EF4-FFF2-40B4-BE49-F238E27FC236}">
                <a16:creationId xmlns:a16="http://schemas.microsoft.com/office/drawing/2014/main" id="{1296650B-E38D-4142-B8A0-C2995DE668B2}"/>
              </a:ext>
            </a:extLst>
          </p:cNvPr>
          <p:cNvPicPr>
            <a:picLocks noChangeAspect="1"/>
          </p:cNvPicPr>
          <p:nvPr/>
        </p:nvPicPr>
        <p:blipFill>
          <a:blip r:embed="rId3"/>
          <a:stretch>
            <a:fillRect/>
          </a:stretch>
        </p:blipFill>
        <p:spPr>
          <a:xfrm>
            <a:off x="396604" y="2200250"/>
            <a:ext cx="5699396" cy="4202585"/>
          </a:xfrm>
          <a:prstGeom prst="rect">
            <a:avLst/>
          </a:prstGeom>
        </p:spPr>
      </p:pic>
    </p:spTree>
    <p:extLst>
      <p:ext uri="{BB962C8B-B14F-4D97-AF65-F5344CB8AC3E}">
        <p14:creationId xmlns:p14="http://schemas.microsoft.com/office/powerpoint/2010/main" val="50462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5FA0-9566-224B-983F-203DA20CF0DB}"/>
              </a:ext>
            </a:extLst>
          </p:cNvPr>
          <p:cNvSpPr>
            <a:spLocks noGrp="1"/>
          </p:cNvSpPr>
          <p:nvPr>
            <p:ph type="title"/>
          </p:nvPr>
        </p:nvSpPr>
        <p:spPr>
          <a:xfrm>
            <a:off x="494270" y="586561"/>
            <a:ext cx="11170508" cy="1371600"/>
          </a:xfrm>
        </p:spPr>
        <p:txBody>
          <a:bodyPr>
            <a:normAutofit fontScale="90000"/>
          </a:bodyPr>
          <a:lstStyle/>
          <a:p>
            <a:r>
              <a:rPr lang="en-US" dirty="0">
                <a:solidFill>
                  <a:schemeClr val="accent6"/>
                </a:solidFill>
              </a:rPr>
              <a:t>Consideration - the platform should be selected based on your team structure during the Term</a:t>
            </a:r>
          </a:p>
        </p:txBody>
      </p:sp>
      <p:pic>
        <p:nvPicPr>
          <p:cNvPr id="4" name="Picture 3" descr="A picture containing drawing&#10;&#10;Description automatically generated">
            <a:extLst>
              <a:ext uri="{FF2B5EF4-FFF2-40B4-BE49-F238E27FC236}">
                <a16:creationId xmlns:a16="http://schemas.microsoft.com/office/drawing/2014/main" id="{086766F0-3F3E-F64F-A7EE-33617166BC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8023" y="3001730"/>
            <a:ext cx="2089728" cy="2089728"/>
          </a:xfrm>
          <a:prstGeom prst="rect">
            <a:avLst/>
          </a:prstGeom>
        </p:spPr>
      </p:pic>
      <p:pic>
        <p:nvPicPr>
          <p:cNvPr id="5" name="Picture 4" descr="A close up of a sign&#10;&#10;Description automatically generated">
            <a:extLst>
              <a:ext uri="{FF2B5EF4-FFF2-40B4-BE49-F238E27FC236}">
                <a16:creationId xmlns:a16="http://schemas.microsoft.com/office/drawing/2014/main" id="{BA2F9333-1E14-9048-89D9-D89EE25674B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918593" y="3500424"/>
            <a:ext cx="3217333" cy="1327150"/>
          </a:xfrm>
          <a:prstGeom prst="rect">
            <a:avLst/>
          </a:prstGeom>
        </p:spPr>
      </p:pic>
      <p:pic>
        <p:nvPicPr>
          <p:cNvPr id="6" name="Picture 5" descr="A picture containing object, clock, drawing&#10;&#10;Description automatically generated">
            <a:extLst>
              <a:ext uri="{FF2B5EF4-FFF2-40B4-BE49-F238E27FC236}">
                <a16:creationId xmlns:a16="http://schemas.microsoft.com/office/drawing/2014/main" id="{ECCCAF8F-6752-1143-B5DD-E410377965A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148259" y="3132060"/>
            <a:ext cx="2317513" cy="2155286"/>
          </a:xfrm>
          <a:prstGeom prst="rect">
            <a:avLst/>
          </a:prstGeom>
        </p:spPr>
      </p:pic>
      <p:sp>
        <p:nvSpPr>
          <p:cNvPr id="7" name="TextBox 6">
            <a:extLst>
              <a:ext uri="{FF2B5EF4-FFF2-40B4-BE49-F238E27FC236}">
                <a16:creationId xmlns:a16="http://schemas.microsoft.com/office/drawing/2014/main" id="{82CA3500-547C-3941-B2D8-8CF5E6E2B545}"/>
              </a:ext>
            </a:extLst>
          </p:cNvPr>
          <p:cNvSpPr txBox="1"/>
          <p:nvPr/>
        </p:nvSpPr>
        <p:spPr>
          <a:xfrm>
            <a:off x="2022376" y="2103120"/>
            <a:ext cx="4862323" cy="369332"/>
          </a:xfrm>
          <a:prstGeom prst="rect">
            <a:avLst/>
          </a:prstGeom>
          <a:noFill/>
        </p:spPr>
        <p:txBody>
          <a:bodyPr wrap="square" rtlCol="0">
            <a:spAutoFit/>
          </a:bodyPr>
          <a:lstStyle/>
          <a:p>
            <a:pPr algn="ctr">
              <a:spcAft>
                <a:spcPts val="600"/>
              </a:spcAft>
            </a:pPr>
            <a:r>
              <a:rPr lang="en-US" b="1" dirty="0"/>
              <a:t>Fixed Teams For Whole Term</a:t>
            </a:r>
          </a:p>
        </p:txBody>
      </p:sp>
      <p:sp>
        <p:nvSpPr>
          <p:cNvPr id="8" name="TextBox 7">
            <a:extLst>
              <a:ext uri="{FF2B5EF4-FFF2-40B4-BE49-F238E27FC236}">
                <a16:creationId xmlns:a16="http://schemas.microsoft.com/office/drawing/2014/main" id="{4D01B309-B432-894E-9D56-85BF6890E06F}"/>
              </a:ext>
            </a:extLst>
          </p:cNvPr>
          <p:cNvSpPr txBox="1"/>
          <p:nvPr/>
        </p:nvSpPr>
        <p:spPr>
          <a:xfrm>
            <a:off x="7824423" y="2043765"/>
            <a:ext cx="3699795" cy="723275"/>
          </a:xfrm>
          <a:prstGeom prst="rect">
            <a:avLst/>
          </a:prstGeom>
          <a:noFill/>
        </p:spPr>
        <p:txBody>
          <a:bodyPr wrap="none" rtlCol="0">
            <a:spAutoFit/>
          </a:bodyPr>
          <a:lstStyle/>
          <a:p>
            <a:pPr>
              <a:spcAft>
                <a:spcPts val="600"/>
              </a:spcAft>
            </a:pPr>
            <a:r>
              <a:rPr lang="en-US" b="1" dirty="0"/>
              <a:t>Random Teams</a:t>
            </a:r>
            <a:r>
              <a:rPr lang="en-US" dirty="0"/>
              <a:t>, not required to work</a:t>
            </a:r>
          </a:p>
          <a:p>
            <a:pPr>
              <a:spcAft>
                <a:spcPts val="600"/>
              </a:spcAft>
            </a:pPr>
            <a:r>
              <a:rPr lang="en-US" dirty="0"/>
              <a:t>in the same team each time</a:t>
            </a:r>
          </a:p>
        </p:txBody>
      </p:sp>
      <p:sp>
        <p:nvSpPr>
          <p:cNvPr id="9" name="TextBox 8">
            <a:extLst>
              <a:ext uri="{FF2B5EF4-FFF2-40B4-BE49-F238E27FC236}">
                <a16:creationId xmlns:a16="http://schemas.microsoft.com/office/drawing/2014/main" id="{ECEF4D09-9891-F84B-AB53-9A45147049EB}"/>
              </a:ext>
            </a:extLst>
          </p:cNvPr>
          <p:cNvSpPr txBox="1"/>
          <p:nvPr/>
        </p:nvSpPr>
        <p:spPr>
          <a:xfrm>
            <a:off x="3102354" y="3794667"/>
            <a:ext cx="510076" cy="369332"/>
          </a:xfrm>
          <a:prstGeom prst="rect">
            <a:avLst/>
          </a:prstGeom>
          <a:noFill/>
        </p:spPr>
        <p:txBody>
          <a:bodyPr wrap="none" rtlCol="0">
            <a:spAutoFit/>
          </a:bodyPr>
          <a:lstStyle/>
          <a:p>
            <a:pPr>
              <a:spcAft>
                <a:spcPts val="600"/>
              </a:spcAft>
            </a:pPr>
            <a:r>
              <a:rPr lang="en-US" dirty="0"/>
              <a:t>OR</a:t>
            </a:r>
          </a:p>
        </p:txBody>
      </p:sp>
      <p:sp>
        <p:nvSpPr>
          <p:cNvPr id="10" name="TextBox 9">
            <a:extLst>
              <a:ext uri="{FF2B5EF4-FFF2-40B4-BE49-F238E27FC236}">
                <a16:creationId xmlns:a16="http://schemas.microsoft.com/office/drawing/2014/main" id="{99157348-3CF4-154C-A412-BD8CB8872365}"/>
              </a:ext>
            </a:extLst>
          </p:cNvPr>
          <p:cNvSpPr txBox="1"/>
          <p:nvPr/>
        </p:nvSpPr>
        <p:spPr>
          <a:xfrm>
            <a:off x="665061" y="5470815"/>
            <a:ext cx="10999718" cy="1000274"/>
          </a:xfrm>
          <a:prstGeom prst="rect">
            <a:avLst/>
          </a:prstGeom>
          <a:noFill/>
        </p:spPr>
        <p:txBody>
          <a:bodyPr wrap="square" rtlCol="0">
            <a:spAutoFit/>
          </a:bodyPr>
          <a:lstStyle/>
          <a:p>
            <a:pPr>
              <a:spcAft>
                <a:spcPts val="600"/>
              </a:spcAft>
            </a:pPr>
            <a:r>
              <a:rPr lang="en-US" dirty="0"/>
              <a:t>Teams and Zoom can have fixed teams that can be sent into the breakout rooms (meetings) easily.</a:t>
            </a:r>
          </a:p>
          <a:p>
            <a:pPr>
              <a:spcAft>
                <a:spcPts val="600"/>
              </a:spcAft>
            </a:pPr>
            <a:r>
              <a:rPr lang="en-US" dirty="0"/>
              <a:t>Whereas Collaborate Ultra you have to spend time specially forming the teams each time by clicking, which can take 1 to 2 minutes.</a:t>
            </a:r>
          </a:p>
        </p:txBody>
      </p:sp>
      <p:sp>
        <p:nvSpPr>
          <p:cNvPr id="11" name="TextBox 10">
            <a:extLst>
              <a:ext uri="{FF2B5EF4-FFF2-40B4-BE49-F238E27FC236}">
                <a16:creationId xmlns:a16="http://schemas.microsoft.com/office/drawing/2014/main" id="{CBCF906C-7C02-DE4E-A1EA-703B6A04A88D}"/>
              </a:ext>
            </a:extLst>
          </p:cNvPr>
          <p:cNvSpPr txBox="1"/>
          <p:nvPr/>
        </p:nvSpPr>
        <p:spPr>
          <a:xfrm>
            <a:off x="6961831" y="3917610"/>
            <a:ext cx="510076" cy="369332"/>
          </a:xfrm>
          <a:prstGeom prst="rect">
            <a:avLst/>
          </a:prstGeom>
          <a:noFill/>
        </p:spPr>
        <p:txBody>
          <a:bodyPr wrap="none" rtlCol="0">
            <a:spAutoFit/>
          </a:bodyPr>
          <a:lstStyle/>
          <a:p>
            <a:pPr>
              <a:spcAft>
                <a:spcPts val="600"/>
              </a:spcAft>
            </a:pPr>
            <a:r>
              <a:rPr lang="en-US" dirty="0"/>
              <a:t>OR</a:t>
            </a:r>
          </a:p>
        </p:txBody>
      </p:sp>
      <p:sp>
        <p:nvSpPr>
          <p:cNvPr id="12" name="Right Brace 11">
            <a:extLst>
              <a:ext uri="{FF2B5EF4-FFF2-40B4-BE49-F238E27FC236}">
                <a16:creationId xmlns:a16="http://schemas.microsoft.com/office/drawing/2014/main" id="{2A608E99-3DC4-DE46-98F4-8D62E26742F7}"/>
              </a:ext>
            </a:extLst>
          </p:cNvPr>
          <p:cNvSpPr/>
          <p:nvPr/>
        </p:nvSpPr>
        <p:spPr>
          <a:xfrm rot="16200000">
            <a:off x="3858506" y="-712046"/>
            <a:ext cx="579505" cy="6960953"/>
          </a:xfrm>
          <a:prstGeom prst="rightBrace">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Down Arrow 12">
            <a:extLst>
              <a:ext uri="{FF2B5EF4-FFF2-40B4-BE49-F238E27FC236}">
                <a16:creationId xmlns:a16="http://schemas.microsoft.com/office/drawing/2014/main" id="{E69134EC-D2C8-F84D-8514-AD00892F315D}"/>
              </a:ext>
            </a:extLst>
          </p:cNvPr>
          <p:cNvSpPr/>
          <p:nvPr/>
        </p:nvSpPr>
        <p:spPr>
          <a:xfrm>
            <a:off x="8896865" y="2767040"/>
            <a:ext cx="777455" cy="661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15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FA5531B-E081-B946-8642-16F8705AC001}"/>
              </a:ext>
            </a:extLst>
          </p:cNvPr>
          <p:cNvSpPr>
            <a:spLocks noGrp="1"/>
          </p:cNvSpPr>
          <p:nvPr>
            <p:ph type="title"/>
          </p:nvPr>
        </p:nvSpPr>
        <p:spPr>
          <a:xfrm>
            <a:off x="1136849" y="1348844"/>
            <a:ext cx="5716338" cy="3042706"/>
          </a:xfrm>
        </p:spPr>
        <p:txBody>
          <a:bodyPr vert="horz" lIns="91440" tIns="45720" rIns="91440" bIns="45720" rtlCol="0" anchor="ctr">
            <a:normAutofit/>
          </a:bodyPr>
          <a:lstStyle/>
          <a:p>
            <a:pPr algn="ctr">
              <a:lnSpc>
                <a:spcPct val="83000"/>
              </a:lnSpc>
            </a:pPr>
            <a:r>
              <a:rPr lang="en-US" sz="5600" b="0" cap="all" spc="-100"/>
              <a:t>Facilitating the breakout groups</a:t>
            </a:r>
          </a:p>
        </p:txBody>
      </p:sp>
      <p:sp>
        <p:nvSpPr>
          <p:cNvPr id="27" name="Rectangle 26">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A picture containing grass, television, white, screen&#10;&#10;Description automatically generated">
            <a:extLst>
              <a:ext uri="{FF2B5EF4-FFF2-40B4-BE49-F238E27FC236}">
                <a16:creationId xmlns:a16="http://schemas.microsoft.com/office/drawing/2014/main" id="{0C67D1FF-6951-DF46-9CF6-C44D766EE5AD}"/>
              </a:ext>
            </a:extLst>
          </p:cNvPr>
          <p:cNvPicPr>
            <a:picLocks noChangeAspect="1"/>
          </p:cNvPicPr>
          <p:nvPr/>
        </p:nvPicPr>
        <p:blipFill>
          <a:blip r:embed="rId2"/>
          <a:stretch>
            <a:fillRect/>
          </a:stretch>
        </p:blipFill>
        <p:spPr>
          <a:xfrm>
            <a:off x="7466549" y="1842130"/>
            <a:ext cx="3513108" cy="3191787"/>
          </a:xfrm>
          <a:prstGeom prst="rect">
            <a:avLst/>
          </a:prstGeom>
        </p:spPr>
      </p:pic>
      <p:sp>
        <p:nvSpPr>
          <p:cNvPr id="6" name="Rectangle 5">
            <a:extLst>
              <a:ext uri="{FF2B5EF4-FFF2-40B4-BE49-F238E27FC236}">
                <a16:creationId xmlns:a16="http://schemas.microsoft.com/office/drawing/2014/main" id="{A72F5A71-CEC9-3542-B793-FD266A0BE97F}"/>
              </a:ext>
            </a:extLst>
          </p:cNvPr>
          <p:cNvSpPr/>
          <p:nvPr/>
        </p:nvSpPr>
        <p:spPr>
          <a:xfrm>
            <a:off x="1063868" y="4964647"/>
            <a:ext cx="6096000" cy="830997"/>
          </a:xfrm>
          <a:prstGeom prst="rect">
            <a:avLst/>
          </a:prstGeom>
        </p:spPr>
        <p:txBody>
          <a:bodyPr>
            <a:spAutoFit/>
          </a:bodyPr>
          <a:lstStyle/>
          <a:p>
            <a:r>
              <a:rPr lang="en-US" sz="2400" dirty="0"/>
              <a:t>Communicate to students if you plan on visiting their breakout groups, otherwise…</a:t>
            </a:r>
          </a:p>
        </p:txBody>
      </p:sp>
    </p:spTree>
    <p:extLst>
      <p:ext uri="{BB962C8B-B14F-4D97-AF65-F5344CB8AC3E}">
        <p14:creationId xmlns:p14="http://schemas.microsoft.com/office/powerpoint/2010/main" val="2074356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29C9-8381-F34E-923E-6B559452B530}"/>
              </a:ext>
            </a:extLst>
          </p:cNvPr>
          <p:cNvSpPr>
            <a:spLocks noGrp="1"/>
          </p:cNvSpPr>
          <p:nvPr>
            <p:ph type="title"/>
          </p:nvPr>
        </p:nvSpPr>
        <p:spPr>
          <a:xfrm>
            <a:off x="1066800" y="537519"/>
            <a:ext cx="10058400" cy="1371600"/>
          </a:xfrm>
        </p:spPr>
        <p:txBody>
          <a:bodyPr>
            <a:normAutofit fontScale="90000"/>
          </a:bodyPr>
          <a:lstStyle/>
          <a:p>
            <a:br>
              <a:rPr lang="en-US" dirty="0"/>
            </a:br>
            <a:r>
              <a:rPr lang="en-US" dirty="0"/>
              <a:t>Could be a…</a:t>
            </a:r>
          </a:p>
        </p:txBody>
      </p:sp>
      <p:pic>
        <p:nvPicPr>
          <p:cNvPr id="5" name="Content Placeholder 4" descr="A picture containing indoor, room, computer, photo&#10;&#10;Description automatically generated">
            <a:extLst>
              <a:ext uri="{FF2B5EF4-FFF2-40B4-BE49-F238E27FC236}">
                <a16:creationId xmlns:a16="http://schemas.microsoft.com/office/drawing/2014/main" id="{DA27D552-FCEF-3949-9081-0C4C701685E4}"/>
              </a:ext>
            </a:extLst>
          </p:cNvPr>
          <p:cNvPicPr>
            <a:picLocks noGrp="1" noChangeAspect="1"/>
          </p:cNvPicPr>
          <p:nvPr>
            <p:ph idx="1"/>
          </p:nvPr>
        </p:nvPicPr>
        <p:blipFill>
          <a:blip r:embed="rId2"/>
          <a:stretch>
            <a:fillRect/>
          </a:stretch>
        </p:blipFill>
        <p:spPr>
          <a:xfrm>
            <a:off x="3048000" y="2047044"/>
            <a:ext cx="6096000" cy="4127253"/>
          </a:xfrm>
        </p:spPr>
      </p:pic>
    </p:spTree>
    <p:extLst>
      <p:ext uri="{BB962C8B-B14F-4D97-AF65-F5344CB8AC3E}">
        <p14:creationId xmlns:p14="http://schemas.microsoft.com/office/powerpoint/2010/main" val="150975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AB2FBF0-B503-42C0-A48D-5A645DC5E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A1F7DD8-A383-46E3-A91D-49A4D65AD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5600872"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4A290BD5-56F1-409F-AA78-39040745E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533663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48918FD-0288-134F-A992-680AE11AA6F0}"/>
              </a:ext>
            </a:extLst>
          </p:cNvPr>
          <p:cNvSpPr>
            <a:spLocks noGrp="1"/>
          </p:cNvSpPr>
          <p:nvPr>
            <p:ph type="title"/>
          </p:nvPr>
        </p:nvSpPr>
        <p:spPr>
          <a:xfrm>
            <a:off x="737485" y="727626"/>
            <a:ext cx="4610691" cy="1718225"/>
          </a:xfrm>
        </p:spPr>
        <p:txBody>
          <a:bodyPr>
            <a:normAutofit/>
          </a:bodyPr>
          <a:lstStyle/>
          <a:p>
            <a:r>
              <a:rPr lang="en-US" sz="3700"/>
              <a:t>In MS Teams – you be on hand for all the breakout groups</a:t>
            </a:r>
          </a:p>
        </p:txBody>
      </p:sp>
      <p:sp>
        <p:nvSpPr>
          <p:cNvPr id="3" name="Content Placeholder 2">
            <a:extLst>
              <a:ext uri="{FF2B5EF4-FFF2-40B4-BE49-F238E27FC236}">
                <a16:creationId xmlns:a16="http://schemas.microsoft.com/office/drawing/2014/main" id="{5CE9CED6-9631-9B49-819A-B7C2D13B6D2E}"/>
              </a:ext>
            </a:extLst>
          </p:cNvPr>
          <p:cNvSpPr>
            <a:spLocks noGrp="1"/>
          </p:cNvSpPr>
          <p:nvPr>
            <p:ph idx="1"/>
          </p:nvPr>
        </p:nvSpPr>
        <p:spPr>
          <a:xfrm>
            <a:off x="737486" y="2538919"/>
            <a:ext cx="4602152" cy="3596880"/>
          </a:xfrm>
        </p:spPr>
        <p:txBody>
          <a:bodyPr>
            <a:normAutofit/>
          </a:bodyPr>
          <a:lstStyle/>
          <a:p>
            <a:pPr>
              <a:lnSpc>
                <a:spcPct val="90000"/>
              </a:lnSpc>
            </a:pPr>
            <a:r>
              <a:rPr lang="en-AU" sz="1700" dirty="0"/>
              <a:t>Steps are: (1) Go to the MS Teams website in a browser, login using z1234567@ad.unsw.edu.au format; </a:t>
            </a:r>
          </a:p>
          <a:p>
            <a:pPr>
              <a:lnSpc>
                <a:spcPct val="90000"/>
              </a:lnSpc>
            </a:pPr>
            <a:r>
              <a:rPr lang="en-AU" sz="1700" dirty="0"/>
              <a:t>Step (2): then click on the 'open in desktop app' option, </a:t>
            </a:r>
          </a:p>
          <a:p>
            <a:pPr>
              <a:lnSpc>
                <a:spcPct val="90000"/>
              </a:lnSpc>
            </a:pPr>
            <a:r>
              <a:rPr lang="en-AU" sz="1700" dirty="0"/>
              <a:t>Step (3): open as many tabs as there are teams and join each of those ‘meetings’ breakout teams. </a:t>
            </a:r>
          </a:p>
          <a:p>
            <a:pPr>
              <a:lnSpc>
                <a:spcPct val="90000"/>
              </a:lnSpc>
            </a:pPr>
            <a:endParaRPr lang="en-AU" sz="1700" dirty="0"/>
          </a:p>
          <a:p>
            <a:pPr marL="0" indent="0">
              <a:lnSpc>
                <a:spcPct val="90000"/>
              </a:lnSpc>
              <a:buNone/>
            </a:pPr>
            <a:r>
              <a:rPr lang="en-AU" sz="1700" dirty="0"/>
              <a:t>Also another suggestion – you can use multiple devices (e.g. if you have an iPad, phone, laptop these can all be use to launch different teams breakout groups).</a:t>
            </a:r>
          </a:p>
        </p:txBody>
      </p:sp>
      <p:pic>
        <p:nvPicPr>
          <p:cNvPr id="6" name="Picture 5" descr="A picture containing object, clock, drawing&#10;&#10;Description automatically generated">
            <a:extLst>
              <a:ext uri="{FF2B5EF4-FFF2-40B4-BE49-F238E27FC236}">
                <a16:creationId xmlns:a16="http://schemas.microsoft.com/office/drawing/2014/main" id="{F286F0AA-6362-2F4A-A146-4A024C02745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32" r="-2" b="-2"/>
          <a:stretch/>
        </p:blipFill>
        <p:spPr>
          <a:xfrm>
            <a:off x="6013953" y="282259"/>
            <a:ext cx="3179474" cy="3018242"/>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pic>
        <p:nvPicPr>
          <p:cNvPr id="4" name="Picture 3" descr="A picture containing object, clock, drawing&#10;&#10;Description automatically generated">
            <a:extLst>
              <a:ext uri="{FF2B5EF4-FFF2-40B4-BE49-F238E27FC236}">
                <a16:creationId xmlns:a16="http://schemas.microsoft.com/office/drawing/2014/main" id="{B076BFA7-640F-3246-9B36-9BD99463018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184" r="7664" b="-7"/>
          <a:stretch/>
        </p:blipFill>
        <p:spPr>
          <a:xfrm>
            <a:off x="8834374" y="308932"/>
            <a:ext cx="1858339" cy="2780881"/>
          </a:xfrm>
          <a:prstGeom prst="rect">
            <a:avLst/>
          </a:prstGeom>
        </p:spPr>
      </p:pic>
      <p:pic>
        <p:nvPicPr>
          <p:cNvPr id="21" name="Picture 20" descr="A picture containing object, clock, drawing&#10;&#10;Description automatically generated">
            <a:extLst>
              <a:ext uri="{FF2B5EF4-FFF2-40B4-BE49-F238E27FC236}">
                <a16:creationId xmlns:a16="http://schemas.microsoft.com/office/drawing/2014/main" id="{FADE7CCD-D24A-4F4D-984A-22067FB3832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184" r="7664" b="-7"/>
          <a:stretch/>
        </p:blipFill>
        <p:spPr>
          <a:xfrm>
            <a:off x="10333661" y="237744"/>
            <a:ext cx="1858339" cy="2780881"/>
          </a:xfrm>
          <a:prstGeom prst="rect">
            <a:avLst/>
          </a:prstGeom>
        </p:spPr>
      </p:pic>
      <p:pic>
        <p:nvPicPr>
          <p:cNvPr id="22" name="Picture 21" descr="A picture containing object, clock, drawing&#10;&#10;Description automatically generated">
            <a:extLst>
              <a:ext uri="{FF2B5EF4-FFF2-40B4-BE49-F238E27FC236}">
                <a16:creationId xmlns:a16="http://schemas.microsoft.com/office/drawing/2014/main" id="{E67B0BF9-929B-2047-B1C3-38AB4AFFCA6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184" r="7664" b="-7"/>
          <a:stretch/>
        </p:blipFill>
        <p:spPr>
          <a:xfrm>
            <a:off x="7506501" y="2042617"/>
            <a:ext cx="1858339" cy="2780881"/>
          </a:xfrm>
          <a:prstGeom prst="rect">
            <a:avLst/>
          </a:prstGeom>
        </p:spPr>
      </p:pic>
      <p:pic>
        <p:nvPicPr>
          <p:cNvPr id="23" name="Picture 22" descr="A picture containing object, clock, drawing&#10;&#10;Description automatically generated">
            <a:extLst>
              <a:ext uri="{FF2B5EF4-FFF2-40B4-BE49-F238E27FC236}">
                <a16:creationId xmlns:a16="http://schemas.microsoft.com/office/drawing/2014/main" id="{44DF12FA-D8CC-9E46-9A15-2C46CD09A04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184" r="7664" b="-7"/>
          <a:stretch/>
        </p:blipFill>
        <p:spPr>
          <a:xfrm>
            <a:off x="9294012" y="1954066"/>
            <a:ext cx="1858339" cy="2780881"/>
          </a:xfrm>
          <a:prstGeom prst="rect">
            <a:avLst/>
          </a:prstGeom>
        </p:spPr>
      </p:pic>
      <p:pic>
        <p:nvPicPr>
          <p:cNvPr id="7" name="Picture 6" descr="A picture containing object, clock, drawing&#10;&#10;Description automatically generated">
            <a:extLst>
              <a:ext uri="{FF2B5EF4-FFF2-40B4-BE49-F238E27FC236}">
                <a16:creationId xmlns:a16="http://schemas.microsoft.com/office/drawing/2014/main" id="{73505BA6-3D96-0440-A582-01A6954816F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 b="1744"/>
          <a:stretch/>
        </p:blipFill>
        <p:spPr>
          <a:xfrm>
            <a:off x="8668123" y="3617147"/>
            <a:ext cx="3302917" cy="3018242"/>
          </a:xfrm>
          <a:prstGeom prst="rect">
            <a:avLst/>
          </a:prstGeom>
        </p:spPr>
      </p:pic>
      <p:pic>
        <p:nvPicPr>
          <p:cNvPr id="5" name="Picture 4" descr="A picture containing object, clock, drawing&#10;&#10;Description automatically generated">
            <a:extLst>
              <a:ext uri="{FF2B5EF4-FFF2-40B4-BE49-F238E27FC236}">
                <a16:creationId xmlns:a16="http://schemas.microsoft.com/office/drawing/2014/main" id="{7904C3D6-6646-BD49-93C2-895226ABF0F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094" r="2" b="2"/>
          <a:stretch/>
        </p:blipFill>
        <p:spPr>
          <a:xfrm>
            <a:off x="6034671" y="3418092"/>
            <a:ext cx="2633452" cy="3065004"/>
          </a:xfrm>
          <a:prstGeom prst="rect">
            <a:avLst/>
          </a:prstGeom>
        </p:spPr>
      </p:pic>
    </p:spTree>
    <p:extLst>
      <p:ext uri="{BB962C8B-B14F-4D97-AF65-F5344CB8AC3E}">
        <p14:creationId xmlns:p14="http://schemas.microsoft.com/office/powerpoint/2010/main" val="213581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C88856-5C40-4F5B-BCD7-CD624FFEB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24" y="941695"/>
            <a:ext cx="5452527" cy="4974610"/>
          </a:xfrm>
          <a:prstGeom prst="rect">
            <a:avLst/>
          </a:prstGeom>
          <a:solidFill>
            <a:schemeClr val="tx1">
              <a:lumMod val="85000"/>
              <a:lumOff val="15000"/>
            </a:schemeClr>
          </a:solidFill>
          <a:ln w="6350" cap="sq" cmpd="sng" algn="ctr">
            <a:noFill/>
            <a:prstDash val="solid"/>
            <a:miter lim="800000"/>
          </a:ln>
          <a:effectLst/>
        </p:spPr>
      </p:sp>
      <p:sp>
        <p:nvSpPr>
          <p:cNvPr id="15" name="Rectangle 14">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6167" y="1106424"/>
            <a:ext cx="5120640" cy="4645152"/>
          </a:xfrm>
          <a:prstGeom prst="rect">
            <a:avLst/>
          </a:prstGeom>
          <a:noFill/>
          <a:ln w="6350" cap="sq" cmpd="sng" algn="ctr">
            <a:solidFill>
              <a:schemeClr val="bg1"/>
            </a:solidFill>
            <a:prstDash val="solid"/>
            <a:miter lim="800000"/>
          </a:ln>
          <a:effectLst>
            <a:softEdge rad="0"/>
          </a:effectLst>
        </p:spPr>
      </p:sp>
      <p:sp>
        <p:nvSpPr>
          <p:cNvPr id="2" name="Title 1">
            <a:extLst>
              <a:ext uri="{FF2B5EF4-FFF2-40B4-BE49-F238E27FC236}">
                <a16:creationId xmlns:a16="http://schemas.microsoft.com/office/drawing/2014/main" id="{345A5040-D3E4-D245-B2C2-2E40946C3297}"/>
              </a:ext>
            </a:extLst>
          </p:cNvPr>
          <p:cNvSpPr>
            <a:spLocks noGrp="1"/>
          </p:cNvSpPr>
          <p:nvPr>
            <p:ph type="title"/>
          </p:nvPr>
        </p:nvSpPr>
        <p:spPr>
          <a:xfrm>
            <a:off x="6210846" y="1352277"/>
            <a:ext cx="4633416" cy="1371600"/>
          </a:xfrm>
        </p:spPr>
        <p:txBody>
          <a:bodyPr vert="horz" lIns="91440" tIns="45720" rIns="91440" bIns="45720" rtlCol="0" anchor="ctr">
            <a:normAutofit/>
          </a:bodyPr>
          <a:lstStyle/>
          <a:p>
            <a:r>
              <a:rPr lang="en-US" sz="4000">
                <a:solidFill>
                  <a:schemeClr val="bg1"/>
                </a:solidFill>
              </a:rPr>
              <a:t>GHOSTING</a:t>
            </a:r>
          </a:p>
        </p:txBody>
      </p:sp>
      <p:pic>
        <p:nvPicPr>
          <p:cNvPr id="4" name="Content Placeholder 4" descr="A picture containing drawing&#10;&#10;Description automatically generated">
            <a:extLst>
              <a:ext uri="{FF2B5EF4-FFF2-40B4-BE49-F238E27FC236}">
                <a16:creationId xmlns:a16="http://schemas.microsoft.com/office/drawing/2014/main" id="{C1AC75E1-B039-C345-B800-EA91566A855E}"/>
              </a:ext>
            </a:extLst>
          </p:cNvPr>
          <p:cNvPicPr>
            <a:picLocks noChangeAspect="1"/>
          </p:cNvPicPr>
          <p:nvPr/>
        </p:nvPicPr>
        <p:blipFill>
          <a:blip r:embed="rId2"/>
          <a:stretch>
            <a:fillRect/>
          </a:stretch>
        </p:blipFill>
        <p:spPr>
          <a:xfrm>
            <a:off x="1717797" y="3361889"/>
            <a:ext cx="2542550" cy="2395865"/>
          </a:xfrm>
          <a:prstGeom prst="rect">
            <a:avLst/>
          </a:prstGeom>
        </p:spPr>
      </p:pic>
      <p:sp>
        <p:nvSpPr>
          <p:cNvPr id="6" name="Rectangle 5">
            <a:extLst>
              <a:ext uri="{FF2B5EF4-FFF2-40B4-BE49-F238E27FC236}">
                <a16:creationId xmlns:a16="http://schemas.microsoft.com/office/drawing/2014/main" id="{BAC7E912-475B-1F43-B3F6-F11635D324F0}"/>
              </a:ext>
            </a:extLst>
          </p:cNvPr>
          <p:cNvSpPr/>
          <p:nvPr/>
        </p:nvSpPr>
        <p:spPr>
          <a:xfrm>
            <a:off x="6210845" y="2852792"/>
            <a:ext cx="4633415" cy="2572193"/>
          </a:xfr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sz="2400" cap="all" spc="-100" dirty="0">
                <a:solidFill>
                  <a:schemeClr val="bg1"/>
                </a:solidFill>
              </a:rPr>
              <a:t>Be aware of potential ‘ghosting’ by team members. Online environment can make ghosting easier.</a:t>
            </a:r>
          </a:p>
          <a:p>
            <a:pPr indent="-182880">
              <a:spcAft>
                <a:spcPts val="600"/>
              </a:spcAft>
              <a:buClr>
                <a:schemeClr val="tx1">
                  <a:lumMod val="85000"/>
                  <a:lumOff val="15000"/>
                </a:schemeClr>
              </a:buClr>
              <a:buFont typeface="Garamond" pitchFamily="18" charset="0"/>
              <a:buChar char="◦"/>
            </a:pPr>
            <a:r>
              <a:rPr lang="en-US" sz="2400" cap="all" spc="-100" dirty="0">
                <a:solidFill>
                  <a:schemeClr val="bg1"/>
                </a:solidFill>
              </a:rPr>
              <a:t>Try every 2 to 3 weeks for evaluations.</a:t>
            </a:r>
            <a:endParaRPr lang="en-US" sz="2400" dirty="0">
              <a:solidFill>
                <a:schemeClr val="bg1"/>
              </a:solidFill>
            </a:endParaRPr>
          </a:p>
        </p:txBody>
      </p:sp>
      <p:pic>
        <p:nvPicPr>
          <p:cNvPr id="5" name="Graphic 4" descr="Close">
            <a:extLst>
              <a:ext uri="{FF2B5EF4-FFF2-40B4-BE49-F238E27FC236}">
                <a16:creationId xmlns:a16="http://schemas.microsoft.com/office/drawing/2014/main" id="{7F640C8A-A63B-D748-BC25-B64783E2E9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6328" y="2163956"/>
            <a:ext cx="2395865" cy="2395865"/>
          </a:xfrm>
          <a:prstGeom prst="rect">
            <a:avLst/>
          </a:prstGeom>
        </p:spPr>
      </p:pic>
      <p:sp>
        <p:nvSpPr>
          <p:cNvPr id="10" name="Title 1">
            <a:extLst>
              <a:ext uri="{FF2B5EF4-FFF2-40B4-BE49-F238E27FC236}">
                <a16:creationId xmlns:a16="http://schemas.microsoft.com/office/drawing/2014/main" id="{41535A0C-1C3C-4441-85A8-46BC68ED4202}"/>
              </a:ext>
            </a:extLst>
          </p:cNvPr>
          <p:cNvSpPr txBox="1">
            <a:spLocks/>
          </p:cNvSpPr>
          <p:nvPr/>
        </p:nvSpPr>
        <p:spPr>
          <a:xfrm>
            <a:off x="435895" y="169675"/>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i="0" kern="1200" cap="none" spc="0" baseline="0" dirty="0">
                <a:solidFill>
                  <a:schemeClr val="tx1">
                    <a:lumMod val="85000"/>
                    <a:lumOff val="15000"/>
                  </a:schemeClr>
                </a:solidFill>
                <a:effectLst/>
                <a:latin typeface="+mj-lt"/>
                <a:ea typeface="+mn-ea"/>
                <a:cs typeface="+mn-cs"/>
              </a:defRPr>
            </a:lvl1pPr>
          </a:lstStyle>
          <a:p>
            <a:r>
              <a:rPr lang="en-AU" dirty="0"/>
              <a:t>Team Peer review</a:t>
            </a:r>
          </a:p>
        </p:txBody>
      </p:sp>
      <p:sp>
        <p:nvSpPr>
          <p:cNvPr id="12" name="Rectangle 11">
            <a:extLst>
              <a:ext uri="{FF2B5EF4-FFF2-40B4-BE49-F238E27FC236}">
                <a16:creationId xmlns:a16="http://schemas.microsoft.com/office/drawing/2014/main" id="{BCC1AF6A-1C52-BB4A-A50D-19492D58E1D5}"/>
              </a:ext>
            </a:extLst>
          </p:cNvPr>
          <p:cNvSpPr/>
          <p:nvPr/>
        </p:nvSpPr>
        <p:spPr>
          <a:xfrm>
            <a:off x="435895" y="1326322"/>
            <a:ext cx="4889868" cy="1077218"/>
          </a:xfrm>
          <a:prstGeom prst="rect">
            <a:avLst/>
          </a:prstGeom>
        </p:spPr>
        <p:txBody>
          <a:bodyPr wrap="square">
            <a:spAutoFit/>
          </a:bodyPr>
          <a:lstStyle/>
          <a:p>
            <a:r>
              <a:rPr lang="en-US" sz="3200" dirty="0"/>
              <a:t>Consider more frequent peer evaluations compared to F2F</a:t>
            </a:r>
          </a:p>
        </p:txBody>
      </p:sp>
    </p:spTree>
    <p:extLst>
      <p:ext uri="{BB962C8B-B14F-4D97-AF65-F5344CB8AC3E}">
        <p14:creationId xmlns:p14="http://schemas.microsoft.com/office/powerpoint/2010/main" val="406947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91B2-32BE-3149-BF4A-1C7C971D4C0A}"/>
              </a:ext>
            </a:extLst>
          </p:cNvPr>
          <p:cNvSpPr>
            <a:spLocks noGrp="1"/>
          </p:cNvSpPr>
          <p:nvPr>
            <p:ph type="title"/>
          </p:nvPr>
        </p:nvSpPr>
        <p:spPr>
          <a:xfrm>
            <a:off x="383059" y="642594"/>
            <a:ext cx="11392929" cy="1371600"/>
          </a:xfrm>
        </p:spPr>
        <p:txBody>
          <a:bodyPr>
            <a:normAutofit fontScale="90000"/>
          </a:bodyPr>
          <a:lstStyle/>
          <a:p>
            <a:pPr algn="ctr"/>
            <a:r>
              <a:rPr lang="en-US" dirty="0"/>
              <a:t>This talk will consider both the Asynchronous and Synchronous </a:t>
            </a:r>
          </a:p>
        </p:txBody>
      </p:sp>
      <p:pic>
        <p:nvPicPr>
          <p:cNvPr id="4" name="Picture 3" descr="A close up of a sign&#10;&#10;Description automatically generated">
            <a:extLst>
              <a:ext uri="{FF2B5EF4-FFF2-40B4-BE49-F238E27FC236}">
                <a16:creationId xmlns:a16="http://schemas.microsoft.com/office/drawing/2014/main" id="{32C36F3B-4319-6F40-A2E4-2B7DF6A628CF}"/>
              </a:ext>
            </a:extLst>
          </p:cNvPr>
          <p:cNvPicPr>
            <a:picLocks noChangeAspect="1"/>
          </p:cNvPicPr>
          <p:nvPr/>
        </p:nvPicPr>
        <p:blipFill>
          <a:blip r:embed="rId2"/>
          <a:stretch>
            <a:fillRect/>
          </a:stretch>
        </p:blipFill>
        <p:spPr>
          <a:xfrm>
            <a:off x="1352537" y="2105110"/>
            <a:ext cx="9890104" cy="4050734"/>
          </a:xfrm>
          <a:prstGeom prst="rect">
            <a:avLst/>
          </a:prstGeom>
        </p:spPr>
      </p:pic>
      <p:sp>
        <p:nvSpPr>
          <p:cNvPr id="5" name="Rectangle 4">
            <a:extLst>
              <a:ext uri="{FF2B5EF4-FFF2-40B4-BE49-F238E27FC236}">
                <a16:creationId xmlns:a16="http://schemas.microsoft.com/office/drawing/2014/main" id="{7F0D623D-4A04-2146-851C-00B0478A4904}"/>
              </a:ext>
            </a:extLst>
          </p:cNvPr>
          <p:cNvSpPr/>
          <p:nvPr/>
        </p:nvSpPr>
        <p:spPr>
          <a:xfrm>
            <a:off x="7649270" y="2379361"/>
            <a:ext cx="1762021" cy="646331"/>
          </a:xfrm>
          <a:prstGeom prst="rect">
            <a:avLst/>
          </a:prstGeom>
        </p:spPr>
        <p:txBody>
          <a:bodyPr wrap="none">
            <a:spAutoFit/>
          </a:bodyPr>
          <a:lstStyle/>
          <a:p>
            <a:r>
              <a:rPr lang="en-US">
                <a:solidFill>
                  <a:schemeClr val="bg1"/>
                </a:solidFill>
              </a:rPr>
              <a:t>Asynchronous</a:t>
            </a:r>
          </a:p>
          <a:p>
            <a:r>
              <a:rPr lang="en-US">
                <a:solidFill>
                  <a:schemeClr val="bg1"/>
                </a:solidFill>
              </a:rPr>
              <a:t>(Moodle)</a:t>
            </a:r>
            <a:endParaRPr lang="en-US" dirty="0">
              <a:solidFill>
                <a:schemeClr val="bg1"/>
              </a:solidFill>
            </a:endParaRPr>
          </a:p>
        </p:txBody>
      </p:sp>
      <p:sp>
        <p:nvSpPr>
          <p:cNvPr id="6" name="Rectangle 5">
            <a:extLst>
              <a:ext uri="{FF2B5EF4-FFF2-40B4-BE49-F238E27FC236}">
                <a16:creationId xmlns:a16="http://schemas.microsoft.com/office/drawing/2014/main" id="{A9F12D18-2379-024C-AD5B-86ED5ACBD84B}"/>
              </a:ext>
            </a:extLst>
          </p:cNvPr>
          <p:cNvSpPr/>
          <p:nvPr/>
        </p:nvSpPr>
        <p:spPr>
          <a:xfrm>
            <a:off x="2150089" y="2383384"/>
            <a:ext cx="1633781" cy="646331"/>
          </a:xfrm>
          <a:prstGeom prst="rect">
            <a:avLst/>
          </a:prstGeom>
        </p:spPr>
        <p:txBody>
          <a:bodyPr wrap="none">
            <a:spAutoFit/>
          </a:bodyPr>
          <a:lstStyle/>
          <a:p>
            <a:r>
              <a:rPr lang="en-US">
                <a:solidFill>
                  <a:schemeClr val="bg1"/>
                </a:solidFill>
              </a:rPr>
              <a:t>Synchronous</a:t>
            </a:r>
          </a:p>
          <a:p>
            <a:r>
              <a:rPr lang="en-US">
                <a:solidFill>
                  <a:schemeClr val="bg1"/>
                </a:solidFill>
              </a:rPr>
              <a:t>(Live Class)</a:t>
            </a:r>
            <a:endParaRPr lang="en-US" dirty="0">
              <a:solidFill>
                <a:schemeClr val="bg1"/>
              </a:solidFill>
            </a:endParaRPr>
          </a:p>
        </p:txBody>
      </p:sp>
    </p:spTree>
    <p:extLst>
      <p:ext uri="{BB962C8B-B14F-4D97-AF65-F5344CB8AC3E}">
        <p14:creationId xmlns:p14="http://schemas.microsoft.com/office/powerpoint/2010/main" val="264761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ABA2-6E09-BE43-9B50-3027623401B7}"/>
              </a:ext>
            </a:extLst>
          </p:cNvPr>
          <p:cNvSpPr>
            <a:spLocks noGrp="1"/>
          </p:cNvSpPr>
          <p:nvPr>
            <p:ph type="title"/>
          </p:nvPr>
        </p:nvSpPr>
        <p:spPr>
          <a:xfrm>
            <a:off x="854766" y="630280"/>
            <a:ext cx="10058400" cy="1371600"/>
          </a:xfrm>
        </p:spPr>
        <p:txBody>
          <a:bodyPr>
            <a:normAutofit fontScale="90000"/>
          </a:bodyPr>
          <a:lstStyle/>
          <a:p>
            <a:r>
              <a:rPr lang="en-US" dirty="0"/>
              <a:t>Team Peer evaluation tool suggestions:</a:t>
            </a:r>
          </a:p>
        </p:txBody>
      </p:sp>
      <p:pic>
        <p:nvPicPr>
          <p:cNvPr id="5" name="Content Placeholder 4" descr="A close up of a sign&#10;&#10;Description automatically generated">
            <a:extLst>
              <a:ext uri="{FF2B5EF4-FFF2-40B4-BE49-F238E27FC236}">
                <a16:creationId xmlns:a16="http://schemas.microsoft.com/office/drawing/2014/main" id="{F36F5385-D10C-F245-B555-F4C157DF0131}"/>
              </a:ext>
            </a:extLst>
          </p:cNvPr>
          <p:cNvPicPr>
            <a:picLocks noGrp="1" noChangeAspect="1"/>
          </p:cNvPicPr>
          <p:nvPr>
            <p:ph idx="1"/>
          </p:nvPr>
        </p:nvPicPr>
        <p:blipFill>
          <a:blip r:embed="rId2"/>
          <a:stretch>
            <a:fillRect/>
          </a:stretch>
        </p:blipFill>
        <p:spPr>
          <a:xfrm>
            <a:off x="854766" y="1803542"/>
            <a:ext cx="2844800" cy="787400"/>
          </a:xfrm>
        </p:spPr>
      </p:pic>
      <p:pic>
        <p:nvPicPr>
          <p:cNvPr id="7" name="Picture 6" descr="A screenshot of a social media post&#10;&#10;Description automatically generated">
            <a:extLst>
              <a:ext uri="{FF2B5EF4-FFF2-40B4-BE49-F238E27FC236}">
                <a16:creationId xmlns:a16="http://schemas.microsoft.com/office/drawing/2014/main" id="{EC1CAB72-16F4-5C41-A01D-14F62073AF49}"/>
              </a:ext>
            </a:extLst>
          </p:cNvPr>
          <p:cNvPicPr>
            <a:picLocks noChangeAspect="1"/>
          </p:cNvPicPr>
          <p:nvPr/>
        </p:nvPicPr>
        <p:blipFill>
          <a:blip r:embed="rId3"/>
          <a:stretch>
            <a:fillRect/>
          </a:stretch>
        </p:blipFill>
        <p:spPr>
          <a:xfrm>
            <a:off x="854766" y="2738696"/>
            <a:ext cx="4683324" cy="2288892"/>
          </a:xfrm>
          <a:prstGeom prst="rect">
            <a:avLst/>
          </a:prstGeom>
        </p:spPr>
      </p:pic>
      <p:pic>
        <p:nvPicPr>
          <p:cNvPr id="9" name="Picture 8">
            <a:extLst>
              <a:ext uri="{FF2B5EF4-FFF2-40B4-BE49-F238E27FC236}">
                <a16:creationId xmlns:a16="http://schemas.microsoft.com/office/drawing/2014/main" id="{E6B1D161-B79A-D345-8DFD-DB9CB4F4CC59}"/>
              </a:ext>
            </a:extLst>
          </p:cNvPr>
          <p:cNvPicPr>
            <a:picLocks noChangeAspect="1"/>
          </p:cNvPicPr>
          <p:nvPr/>
        </p:nvPicPr>
        <p:blipFill>
          <a:blip r:embed="rId4"/>
          <a:stretch>
            <a:fillRect/>
          </a:stretch>
        </p:blipFill>
        <p:spPr>
          <a:xfrm>
            <a:off x="5612215" y="1673291"/>
            <a:ext cx="3388301" cy="777316"/>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33AC10F8-4669-DC42-9B22-9F96C1353BF1}"/>
              </a:ext>
            </a:extLst>
          </p:cNvPr>
          <p:cNvPicPr>
            <a:picLocks noChangeAspect="1"/>
          </p:cNvPicPr>
          <p:nvPr/>
        </p:nvPicPr>
        <p:blipFill>
          <a:blip r:embed="rId5"/>
          <a:stretch>
            <a:fillRect/>
          </a:stretch>
        </p:blipFill>
        <p:spPr>
          <a:xfrm>
            <a:off x="5633323" y="2622657"/>
            <a:ext cx="4107453" cy="3070697"/>
          </a:xfrm>
          <a:prstGeom prst="rect">
            <a:avLst/>
          </a:prstGeom>
        </p:spPr>
      </p:pic>
    </p:spTree>
    <p:extLst>
      <p:ext uri="{BB962C8B-B14F-4D97-AF65-F5344CB8AC3E}">
        <p14:creationId xmlns:p14="http://schemas.microsoft.com/office/powerpoint/2010/main" val="363325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BF05B56-4107-2247-83CA-2FB2E376F201}"/>
              </a:ext>
            </a:extLst>
          </p:cNvPr>
          <p:cNvPicPr>
            <a:picLocks noChangeAspect="1"/>
          </p:cNvPicPr>
          <p:nvPr/>
        </p:nvPicPr>
        <p:blipFill>
          <a:blip r:embed="rId2"/>
          <a:stretch>
            <a:fillRect/>
          </a:stretch>
        </p:blipFill>
        <p:spPr>
          <a:xfrm>
            <a:off x="310517" y="2933687"/>
            <a:ext cx="2785770" cy="827656"/>
          </a:xfrm>
          <a:prstGeom prst="rect">
            <a:avLst/>
          </a:prstGeom>
        </p:spPr>
      </p:pic>
      <p:pic>
        <p:nvPicPr>
          <p:cNvPr id="14" name="Picture 13">
            <a:extLst>
              <a:ext uri="{FF2B5EF4-FFF2-40B4-BE49-F238E27FC236}">
                <a16:creationId xmlns:a16="http://schemas.microsoft.com/office/drawing/2014/main" id="{9B46A448-8CE2-7B47-B916-79A2A1DF79C5}"/>
              </a:ext>
            </a:extLst>
          </p:cNvPr>
          <p:cNvPicPr>
            <a:picLocks noChangeAspect="1"/>
          </p:cNvPicPr>
          <p:nvPr/>
        </p:nvPicPr>
        <p:blipFill>
          <a:blip r:embed="rId3"/>
          <a:stretch>
            <a:fillRect/>
          </a:stretch>
        </p:blipFill>
        <p:spPr>
          <a:xfrm>
            <a:off x="3214918" y="2890064"/>
            <a:ext cx="2785770" cy="801660"/>
          </a:xfrm>
          <a:prstGeom prst="rect">
            <a:avLst/>
          </a:prstGeom>
        </p:spPr>
      </p:pic>
      <p:sp>
        <p:nvSpPr>
          <p:cNvPr id="40" name="Rectangle 3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A8530-9DC0-394A-A86C-0F3841D53DD3}"/>
              </a:ext>
            </a:extLst>
          </p:cNvPr>
          <p:cNvSpPr>
            <a:spLocks noGrp="1"/>
          </p:cNvSpPr>
          <p:nvPr>
            <p:ph type="title"/>
          </p:nvPr>
        </p:nvSpPr>
        <p:spPr>
          <a:xfrm>
            <a:off x="830204" y="576750"/>
            <a:ext cx="4602152" cy="939074"/>
          </a:xfrm>
        </p:spPr>
        <p:txBody>
          <a:bodyPr>
            <a:normAutofit/>
          </a:bodyPr>
          <a:lstStyle/>
          <a:p>
            <a:r>
              <a:rPr lang="en-US" sz="4400" dirty="0"/>
              <a:t>Team formation</a:t>
            </a:r>
          </a:p>
        </p:txBody>
      </p:sp>
      <p:pic>
        <p:nvPicPr>
          <p:cNvPr id="15" name="Graphic 14" descr="Comment">
            <a:extLst>
              <a:ext uri="{FF2B5EF4-FFF2-40B4-BE49-F238E27FC236}">
                <a16:creationId xmlns:a16="http://schemas.microsoft.com/office/drawing/2014/main" id="{48B66B65-0C05-4D85-A16A-7CD93BA581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0578" y="728207"/>
            <a:ext cx="2376413" cy="2376413"/>
          </a:xfrm>
          <a:prstGeom prst="rect">
            <a:avLst/>
          </a:prstGeom>
        </p:spPr>
      </p:pic>
      <p:pic>
        <p:nvPicPr>
          <p:cNvPr id="8" name="Picture 7" descr="A picture containing outdoor, grass, bird, rain&#10;&#10;Description automatically generated">
            <a:extLst>
              <a:ext uri="{FF2B5EF4-FFF2-40B4-BE49-F238E27FC236}">
                <a16:creationId xmlns:a16="http://schemas.microsoft.com/office/drawing/2014/main" id="{8FC9B461-F707-7346-975E-63CD7D75EF91}"/>
              </a:ext>
            </a:extLst>
          </p:cNvPr>
          <p:cNvPicPr>
            <a:picLocks noChangeAspect="1"/>
          </p:cNvPicPr>
          <p:nvPr/>
        </p:nvPicPr>
        <p:blipFill>
          <a:blip r:embed="rId6"/>
          <a:stretch>
            <a:fillRect/>
          </a:stretch>
        </p:blipFill>
        <p:spPr>
          <a:xfrm>
            <a:off x="9217860" y="885492"/>
            <a:ext cx="2395550" cy="2048195"/>
          </a:xfrm>
          <a:prstGeom prst="rect">
            <a:avLst/>
          </a:prstGeom>
        </p:spPr>
      </p:pic>
      <p:sp>
        <p:nvSpPr>
          <p:cNvPr id="3" name="Content Placeholder 2">
            <a:extLst>
              <a:ext uri="{FF2B5EF4-FFF2-40B4-BE49-F238E27FC236}">
                <a16:creationId xmlns:a16="http://schemas.microsoft.com/office/drawing/2014/main" id="{5809DBDA-1BC8-3D44-B552-B3E67E0CF7FB}"/>
              </a:ext>
            </a:extLst>
          </p:cNvPr>
          <p:cNvSpPr>
            <a:spLocks noGrp="1"/>
          </p:cNvSpPr>
          <p:nvPr>
            <p:ph idx="1"/>
          </p:nvPr>
        </p:nvSpPr>
        <p:spPr>
          <a:xfrm>
            <a:off x="6836350" y="3118267"/>
            <a:ext cx="4602152" cy="3011526"/>
          </a:xfrm>
        </p:spPr>
        <p:txBody>
          <a:bodyPr>
            <a:normAutofit/>
          </a:bodyPr>
          <a:lstStyle/>
          <a:p>
            <a:r>
              <a:rPr lang="en-US" sz="3200" dirty="0"/>
              <a:t>Check out my LinkedIn article on this topic:</a:t>
            </a:r>
          </a:p>
          <a:p>
            <a:r>
              <a:rPr lang="en-US" sz="3200" dirty="0">
                <a:hlinkClick r:id="rId7"/>
              </a:rPr>
              <a:t>https://www.linkedin.com/pulse/using-group-allocations-victoria-clout</a:t>
            </a:r>
            <a:r>
              <a:rPr lang="en-US" sz="3200" dirty="0"/>
              <a:t> </a:t>
            </a:r>
          </a:p>
        </p:txBody>
      </p:sp>
      <p:sp>
        <p:nvSpPr>
          <p:cNvPr id="4" name="Rectangle 3">
            <a:extLst>
              <a:ext uri="{FF2B5EF4-FFF2-40B4-BE49-F238E27FC236}">
                <a16:creationId xmlns:a16="http://schemas.microsoft.com/office/drawing/2014/main" id="{BFD4B7A9-BED4-9A45-A0CA-22AD0B69F9C7}"/>
              </a:ext>
            </a:extLst>
          </p:cNvPr>
          <p:cNvSpPr/>
          <p:nvPr/>
        </p:nvSpPr>
        <p:spPr>
          <a:xfrm>
            <a:off x="1288336" y="5164175"/>
            <a:ext cx="2651752" cy="369332"/>
          </a:xfrm>
          <a:prstGeom prst="rect">
            <a:avLst/>
          </a:prstGeom>
        </p:spPr>
        <p:txBody>
          <a:bodyPr wrap="none">
            <a:spAutoFit/>
          </a:bodyPr>
          <a:lstStyle/>
          <a:p>
            <a:pPr>
              <a:spcAft>
                <a:spcPts val="600"/>
              </a:spcAft>
            </a:pPr>
            <a:r>
              <a:rPr lang="en-US" dirty="0">
                <a:hlinkClick r:id="rId8"/>
              </a:rPr>
              <a:t>https://www.groupeng.org</a:t>
            </a:r>
            <a:r>
              <a:rPr lang="en-US" dirty="0"/>
              <a:t> </a:t>
            </a:r>
          </a:p>
        </p:txBody>
      </p:sp>
      <p:sp>
        <p:nvSpPr>
          <p:cNvPr id="6" name="TextBox 5">
            <a:extLst>
              <a:ext uri="{FF2B5EF4-FFF2-40B4-BE49-F238E27FC236}">
                <a16:creationId xmlns:a16="http://schemas.microsoft.com/office/drawing/2014/main" id="{F8924F38-777D-3142-89BA-02612A64B243}"/>
              </a:ext>
            </a:extLst>
          </p:cNvPr>
          <p:cNvSpPr txBox="1"/>
          <p:nvPr/>
        </p:nvSpPr>
        <p:spPr>
          <a:xfrm>
            <a:off x="1288336" y="4835508"/>
            <a:ext cx="4144020" cy="369332"/>
          </a:xfrm>
          <a:prstGeom prst="rect">
            <a:avLst/>
          </a:prstGeom>
          <a:noFill/>
        </p:spPr>
        <p:txBody>
          <a:bodyPr wrap="none" rtlCol="0">
            <a:spAutoFit/>
          </a:bodyPr>
          <a:lstStyle/>
          <a:p>
            <a:pPr>
              <a:spcAft>
                <a:spcPts val="600"/>
              </a:spcAft>
            </a:pPr>
            <a:r>
              <a:rPr lang="en-US" dirty="0"/>
              <a:t>Python Tool – </a:t>
            </a:r>
            <a:r>
              <a:rPr lang="en-US" dirty="0" err="1"/>
              <a:t>GroupEng</a:t>
            </a:r>
            <a:r>
              <a:rPr lang="en-US" dirty="0"/>
              <a:t> for Team Sorting:</a:t>
            </a:r>
          </a:p>
        </p:txBody>
      </p:sp>
      <p:sp>
        <p:nvSpPr>
          <p:cNvPr id="16" name="TextBox 15">
            <a:extLst>
              <a:ext uri="{FF2B5EF4-FFF2-40B4-BE49-F238E27FC236}">
                <a16:creationId xmlns:a16="http://schemas.microsoft.com/office/drawing/2014/main" id="{77621268-A48C-2045-A40C-E064C7470EEA}"/>
              </a:ext>
            </a:extLst>
          </p:cNvPr>
          <p:cNvSpPr txBox="1"/>
          <p:nvPr/>
        </p:nvSpPr>
        <p:spPr>
          <a:xfrm>
            <a:off x="1364947" y="2190071"/>
            <a:ext cx="3462679" cy="523220"/>
          </a:xfrm>
          <a:prstGeom prst="rect">
            <a:avLst/>
          </a:prstGeom>
          <a:noFill/>
        </p:spPr>
        <p:txBody>
          <a:bodyPr wrap="none" rtlCol="0">
            <a:spAutoFit/>
          </a:bodyPr>
          <a:lstStyle/>
          <a:p>
            <a:pPr>
              <a:spcAft>
                <a:spcPts val="600"/>
              </a:spcAft>
            </a:pPr>
            <a:r>
              <a:rPr lang="en-US" sz="2800" dirty="0"/>
              <a:t>Moodle Tools available:</a:t>
            </a:r>
            <a:endParaRPr lang="en-US" sz="2800"/>
          </a:p>
        </p:txBody>
      </p:sp>
    </p:spTree>
    <p:extLst>
      <p:ext uri="{BB962C8B-B14F-4D97-AF65-F5344CB8AC3E}">
        <p14:creationId xmlns:p14="http://schemas.microsoft.com/office/powerpoint/2010/main" val="883571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C6C10225-DA52-0447-A01D-842A76AF3FB5}"/>
              </a:ext>
            </a:extLst>
          </p:cNvPr>
          <p:cNvSpPr>
            <a:spLocks noGrp="1"/>
          </p:cNvSpPr>
          <p:nvPr>
            <p:ph type="title"/>
          </p:nvPr>
        </p:nvSpPr>
        <p:spPr>
          <a:xfrm>
            <a:off x="1066800" y="642594"/>
            <a:ext cx="10058400" cy="1371600"/>
          </a:xfrm>
        </p:spPr>
        <p:txBody>
          <a:bodyPr>
            <a:normAutofit/>
          </a:bodyPr>
          <a:lstStyle/>
          <a:p>
            <a:pPr algn="ctr"/>
            <a:r>
              <a:rPr lang="en-US" dirty="0"/>
              <a:t>Final thoughts…</a:t>
            </a:r>
            <a:endParaRPr lang="en-US"/>
          </a:p>
        </p:txBody>
      </p:sp>
      <p:graphicFrame>
        <p:nvGraphicFramePr>
          <p:cNvPr id="5" name="Content Placeholder 2">
            <a:extLst>
              <a:ext uri="{FF2B5EF4-FFF2-40B4-BE49-F238E27FC236}">
                <a16:creationId xmlns:a16="http://schemas.microsoft.com/office/drawing/2014/main" id="{8EB7E1B6-FD59-4A78-9D0B-6E2C15E487A8}"/>
              </a:ext>
            </a:extLst>
          </p:cNvPr>
          <p:cNvGraphicFramePr>
            <a:graphicFrameLocks noGrp="1"/>
          </p:cNvGraphicFramePr>
          <p:nvPr>
            <p:ph idx="1"/>
            <p:extLst>
              <p:ext uri="{D42A27DB-BD31-4B8C-83A1-F6EECF244321}">
                <p14:modId xmlns:p14="http://schemas.microsoft.com/office/powerpoint/2010/main" val="168266859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tool&#10;&#10;Description automatically generated">
            <a:extLst>
              <a:ext uri="{FF2B5EF4-FFF2-40B4-BE49-F238E27FC236}">
                <a16:creationId xmlns:a16="http://schemas.microsoft.com/office/drawing/2014/main" id="{7601371B-4228-A44B-AC86-0B6A08417F9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945349" y="1777768"/>
            <a:ext cx="1277331" cy="1277331"/>
          </a:xfrm>
          <a:prstGeom prst="rect">
            <a:avLst/>
          </a:prstGeom>
        </p:spPr>
      </p:pic>
      <p:pic>
        <p:nvPicPr>
          <p:cNvPr id="10" name="Picture 9" descr="A close up of a sign&#10;&#10;Description automatically generated">
            <a:extLst>
              <a:ext uri="{FF2B5EF4-FFF2-40B4-BE49-F238E27FC236}">
                <a16:creationId xmlns:a16="http://schemas.microsoft.com/office/drawing/2014/main" id="{18B03E0D-E70B-7F44-ADB7-8D29C5BCF8E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378561" y="2015394"/>
            <a:ext cx="1434877" cy="1013382"/>
          </a:xfrm>
          <a:prstGeom prst="rect">
            <a:avLst/>
          </a:prstGeom>
        </p:spPr>
      </p:pic>
      <p:grpSp>
        <p:nvGrpSpPr>
          <p:cNvPr id="14" name="Group 13">
            <a:extLst>
              <a:ext uri="{FF2B5EF4-FFF2-40B4-BE49-F238E27FC236}">
                <a16:creationId xmlns:a16="http://schemas.microsoft.com/office/drawing/2014/main" id="{4659FB60-C13F-7D4E-804E-B9F4A53052FD}"/>
              </a:ext>
            </a:extLst>
          </p:cNvPr>
          <p:cNvGrpSpPr/>
          <p:nvPr/>
        </p:nvGrpSpPr>
        <p:grpSpPr>
          <a:xfrm>
            <a:off x="7976396" y="1560561"/>
            <a:ext cx="3148804" cy="1494537"/>
            <a:chOff x="1352537" y="2105110"/>
            <a:chExt cx="9890104" cy="4050734"/>
          </a:xfrm>
        </p:grpSpPr>
        <p:pic>
          <p:nvPicPr>
            <p:cNvPr id="15" name="Picture 14" descr="A close up of a sign&#10;&#10;Description automatically generated">
              <a:extLst>
                <a:ext uri="{FF2B5EF4-FFF2-40B4-BE49-F238E27FC236}">
                  <a16:creationId xmlns:a16="http://schemas.microsoft.com/office/drawing/2014/main" id="{6B1CC26D-8981-8B48-AC09-4C0FC989964B}"/>
                </a:ext>
              </a:extLst>
            </p:cNvPr>
            <p:cNvPicPr>
              <a:picLocks noChangeAspect="1"/>
            </p:cNvPicPr>
            <p:nvPr/>
          </p:nvPicPr>
          <p:blipFill>
            <a:blip r:embed="rId11"/>
            <a:stretch>
              <a:fillRect/>
            </a:stretch>
          </p:blipFill>
          <p:spPr>
            <a:xfrm>
              <a:off x="1352537" y="2105110"/>
              <a:ext cx="9890104" cy="4050734"/>
            </a:xfrm>
            <a:prstGeom prst="rect">
              <a:avLst/>
            </a:prstGeom>
          </p:spPr>
        </p:pic>
        <p:sp>
          <p:nvSpPr>
            <p:cNvPr id="16" name="Rectangle 15">
              <a:extLst>
                <a:ext uri="{FF2B5EF4-FFF2-40B4-BE49-F238E27FC236}">
                  <a16:creationId xmlns:a16="http://schemas.microsoft.com/office/drawing/2014/main" id="{409ABEF2-D7FA-654F-934A-AB6F3AB495FB}"/>
                </a:ext>
              </a:extLst>
            </p:cNvPr>
            <p:cNvSpPr/>
            <p:nvPr/>
          </p:nvSpPr>
          <p:spPr>
            <a:xfrm>
              <a:off x="7649269" y="2379361"/>
              <a:ext cx="2840684" cy="1118788"/>
            </a:xfrm>
            <a:prstGeom prst="rect">
              <a:avLst/>
            </a:prstGeom>
          </p:spPr>
          <p:txBody>
            <a:bodyPr wrap="none">
              <a:spAutoFit/>
            </a:bodyPr>
            <a:lstStyle/>
            <a:p>
              <a:r>
                <a:rPr lang="en-US" sz="1000" dirty="0">
                  <a:solidFill>
                    <a:schemeClr val="bg1"/>
                  </a:solidFill>
                </a:rPr>
                <a:t>Asynchronous</a:t>
              </a:r>
            </a:p>
            <a:p>
              <a:r>
                <a:rPr lang="en-US" sz="1000" dirty="0">
                  <a:solidFill>
                    <a:schemeClr val="bg1"/>
                  </a:solidFill>
                </a:rPr>
                <a:t>(Moodle)</a:t>
              </a:r>
            </a:p>
          </p:txBody>
        </p:sp>
        <p:sp>
          <p:nvSpPr>
            <p:cNvPr id="17" name="Rectangle 16">
              <a:extLst>
                <a:ext uri="{FF2B5EF4-FFF2-40B4-BE49-F238E27FC236}">
                  <a16:creationId xmlns:a16="http://schemas.microsoft.com/office/drawing/2014/main" id="{2D307DC3-5104-8748-9293-9FE459F9A836}"/>
                </a:ext>
              </a:extLst>
            </p:cNvPr>
            <p:cNvSpPr/>
            <p:nvPr/>
          </p:nvSpPr>
          <p:spPr>
            <a:xfrm>
              <a:off x="2150089" y="2383385"/>
              <a:ext cx="2614112" cy="1118788"/>
            </a:xfrm>
            <a:prstGeom prst="rect">
              <a:avLst/>
            </a:prstGeom>
          </p:spPr>
          <p:txBody>
            <a:bodyPr wrap="none">
              <a:spAutoFit/>
            </a:bodyPr>
            <a:lstStyle/>
            <a:p>
              <a:r>
                <a:rPr lang="en-US" sz="1000" dirty="0">
                  <a:solidFill>
                    <a:schemeClr val="bg1"/>
                  </a:solidFill>
                </a:rPr>
                <a:t>Synchronous</a:t>
              </a:r>
            </a:p>
            <a:p>
              <a:r>
                <a:rPr lang="en-US" sz="1000" dirty="0">
                  <a:solidFill>
                    <a:schemeClr val="bg1"/>
                  </a:solidFill>
                </a:rPr>
                <a:t>(Live Class)</a:t>
              </a:r>
            </a:p>
          </p:txBody>
        </p:sp>
      </p:grpSp>
    </p:spTree>
    <p:extLst>
      <p:ext uri="{BB962C8B-B14F-4D97-AF65-F5344CB8AC3E}">
        <p14:creationId xmlns:p14="http://schemas.microsoft.com/office/powerpoint/2010/main" val="1096111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7" name="Rectangle 3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9" name="Group 3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0" name="Straight Connector 3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mputer&#10;&#10;Description automatically generated">
            <a:extLst>
              <a:ext uri="{FF2B5EF4-FFF2-40B4-BE49-F238E27FC236}">
                <a16:creationId xmlns:a16="http://schemas.microsoft.com/office/drawing/2014/main" id="{852B8A41-6EA5-B84B-96C7-614A167C59D7}"/>
              </a:ext>
            </a:extLst>
          </p:cNvPr>
          <p:cNvPicPr>
            <a:picLocks noChangeAspect="1"/>
          </p:cNvPicPr>
          <p:nvPr/>
        </p:nvPicPr>
        <p:blipFill rotWithShape="1">
          <a:blip r:embed="rId2"/>
          <a:srcRect l="12558" r="18401" b="1"/>
          <a:stretch/>
        </p:blipFill>
        <p:spPr>
          <a:xfrm>
            <a:off x="4646383" y="10"/>
            <a:ext cx="7545616" cy="6857990"/>
          </a:xfrm>
          <a:prstGeom prst="rect">
            <a:avLst/>
          </a:prstGeom>
        </p:spPr>
      </p:pic>
      <p:sp>
        <p:nvSpPr>
          <p:cNvPr id="46" name="Rectangle 4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48" name="Rectangle 4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284FD55B-0903-484A-B76D-DE48C73A2D1B}"/>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a:solidFill>
                  <a:schemeClr val="tx1"/>
                </a:solidFill>
              </a:rPr>
              <a:t>Thank You for attending &amp; any questions?</a:t>
            </a:r>
          </a:p>
        </p:txBody>
      </p:sp>
    </p:spTree>
    <p:extLst>
      <p:ext uri="{BB962C8B-B14F-4D97-AF65-F5344CB8AC3E}">
        <p14:creationId xmlns:p14="http://schemas.microsoft.com/office/powerpoint/2010/main" val="205521938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2" name="Rectangle 21">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72324136-D740-3141-BD48-F80D6250B852}"/>
              </a:ext>
            </a:extLst>
          </p:cNvPr>
          <p:cNvSpPr>
            <a:spLocks noGrp="1"/>
          </p:cNvSpPr>
          <p:nvPr>
            <p:ph type="title"/>
          </p:nvPr>
        </p:nvSpPr>
        <p:spPr>
          <a:xfrm>
            <a:off x="1064794" y="844481"/>
            <a:ext cx="10058400" cy="1371600"/>
          </a:xfrm>
        </p:spPr>
        <p:txBody>
          <a:bodyPr>
            <a:normAutofit fontScale="90000"/>
          </a:bodyPr>
          <a:lstStyle/>
          <a:p>
            <a:pPr algn="ctr"/>
            <a:r>
              <a:rPr lang="en-US" dirty="0">
                <a:solidFill>
                  <a:schemeClr val="bg1"/>
                </a:solidFill>
              </a:rPr>
              <a:t>Victoria has two more presentations coming up:</a:t>
            </a:r>
          </a:p>
        </p:txBody>
      </p:sp>
      <p:graphicFrame>
        <p:nvGraphicFramePr>
          <p:cNvPr id="15" name="Content Placeholder 6">
            <a:extLst>
              <a:ext uri="{FF2B5EF4-FFF2-40B4-BE49-F238E27FC236}">
                <a16:creationId xmlns:a16="http://schemas.microsoft.com/office/drawing/2014/main" id="{302781FB-6B18-FF47-A6BB-78441430BB83}"/>
              </a:ext>
            </a:extLst>
          </p:cNvPr>
          <p:cNvGraphicFramePr>
            <a:graphicFrameLocks noGrp="1"/>
          </p:cNvGraphicFramePr>
          <p:nvPr>
            <p:ph idx="1"/>
            <p:extLst>
              <p:ext uri="{D42A27DB-BD31-4B8C-83A1-F6EECF244321}">
                <p14:modId xmlns:p14="http://schemas.microsoft.com/office/powerpoint/2010/main" val="2883822019"/>
              </p:ext>
            </p:extLst>
          </p:nvPr>
        </p:nvGraphicFramePr>
        <p:xfrm>
          <a:off x="453190" y="2946077"/>
          <a:ext cx="11281609" cy="3001217"/>
        </p:xfrm>
        <a:graphic>
          <a:graphicData uri="http://schemas.openxmlformats.org/drawingml/2006/table">
            <a:tbl>
              <a:tblPr firstRow="1" firstCol="1" bandRow="1">
                <a:tableStyleId>{5C22544A-7EE6-4342-B048-85BDC9FD1C3A}</a:tableStyleId>
              </a:tblPr>
              <a:tblGrid>
                <a:gridCol w="2009631">
                  <a:extLst>
                    <a:ext uri="{9D8B030D-6E8A-4147-A177-3AD203B41FA5}">
                      <a16:colId xmlns:a16="http://schemas.microsoft.com/office/drawing/2014/main" val="514287349"/>
                    </a:ext>
                  </a:extLst>
                </a:gridCol>
                <a:gridCol w="2545624">
                  <a:extLst>
                    <a:ext uri="{9D8B030D-6E8A-4147-A177-3AD203B41FA5}">
                      <a16:colId xmlns:a16="http://schemas.microsoft.com/office/drawing/2014/main" val="2927981042"/>
                    </a:ext>
                  </a:extLst>
                </a:gridCol>
                <a:gridCol w="4389706">
                  <a:extLst>
                    <a:ext uri="{9D8B030D-6E8A-4147-A177-3AD203B41FA5}">
                      <a16:colId xmlns:a16="http://schemas.microsoft.com/office/drawing/2014/main" val="3522403347"/>
                    </a:ext>
                  </a:extLst>
                </a:gridCol>
                <a:gridCol w="2336648">
                  <a:extLst>
                    <a:ext uri="{9D8B030D-6E8A-4147-A177-3AD203B41FA5}">
                      <a16:colId xmlns:a16="http://schemas.microsoft.com/office/drawing/2014/main" val="804578396"/>
                    </a:ext>
                  </a:extLst>
                </a:gridCol>
              </a:tblGrid>
              <a:tr h="723069">
                <a:tc>
                  <a:txBody>
                    <a:bodyPr/>
                    <a:lstStyle/>
                    <a:p>
                      <a:pPr>
                        <a:spcAft>
                          <a:spcPts val="0"/>
                        </a:spcAft>
                      </a:pPr>
                      <a:r>
                        <a:rPr lang="en-AU" sz="2000">
                          <a:effectLst/>
                        </a:rPr>
                        <a:t>Date/time</a:t>
                      </a:r>
                      <a:endParaRPr lang="en-AU"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2000">
                          <a:effectLst/>
                        </a:rPr>
                        <a:t>Presenter/</a:t>
                      </a:r>
                      <a:endParaRPr lang="en-AU" sz="2700">
                        <a:effectLst/>
                      </a:endParaRPr>
                    </a:p>
                    <a:p>
                      <a:pPr>
                        <a:spcAft>
                          <a:spcPts val="0"/>
                        </a:spcAft>
                      </a:pPr>
                      <a:r>
                        <a:rPr lang="en-AU" sz="2000">
                          <a:effectLst/>
                        </a:rPr>
                        <a:t>Facilitator</a:t>
                      </a:r>
                      <a:endParaRPr lang="en-AU"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2000">
                          <a:effectLst/>
                        </a:rPr>
                        <a:t>Topic</a:t>
                      </a:r>
                      <a:endParaRPr lang="en-AU"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2000">
                          <a:effectLst/>
                        </a:rPr>
                        <a:t>Registration Link</a:t>
                      </a:r>
                      <a:endParaRPr lang="en-AU"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extLst>
                  <a:ext uri="{0D108BD9-81ED-4DB2-BD59-A6C34878D82A}">
                    <a16:rowId xmlns:a16="http://schemas.microsoft.com/office/drawing/2014/main" val="3315992644"/>
                  </a:ext>
                </a:extLst>
              </a:tr>
              <a:tr h="970243">
                <a:tc>
                  <a:txBody>
                    <a:bodyPr/>
                    <a:lstStyle/>
                    <a:p>
                      <a:pPr>
                        <a:spcAft>
                          <a:spcPts val="0"/>
                        </a:spcAft>
                      </a:pPr>
                      <a:r>
                        <a:rPr lang="en-AU" sz="2000" dirty="0">
                          <a:effectLst/>
                        </a:rPr>
                        <a:t>27 May 10am-11am</a:t>
                      </a:r>
                      <a:endParaRPr lang="en-AU"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2000" dirty="0">
                          <a:effectLst/>
                        </a:rPr>
                        <a:t>Victoria Clout</a:t>
                      </a:r>
                      <a:endParaRPr lang="en-AU"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1800" b="0" i="0" u="none" strike="noStrike" kern="1200" dirty="0">
                          <a:solidFill>
                            <a:schemeClr val="dk1"/>
                          </a:solidFill>
                          <a:effectLst/>
                          <a:latin typeface="+mn-lt"/>
                          <a:ea typeface="+mn-ea"/>
                          <a:cs typeface="+mn-cs"/>
                        </a:rPr>
                        <a:t>Facilitating Synchronous Online Environments</a:t>
                      </a:r>
                      <a:endParaRPr lang="en-AU" sz="3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2700" dirty="0">
                          <a:effectLst/>
                          <a:latin typeface="Times New Roman" panose="02020603050405020304" pitchFamily="18" charset="0"/>
                          <a:ea typeface="Calibri" panose="020F0502020204030204" pitchFamily="34" charset="0"/>
                          <a:cs typeface="Times New Roman" panose="02020603050405020304" pitchFamily="18" charset="0"/>
                        </a:rPr>
                        <a:t>Coming soon link!</a:t>
                      </a:r>
                    </a:p>
                  </a:txBody>
                  <a:tcPr marL="67728" marR="67728" marT="0" marB="0"/>
                </a:tc>
                <a:extLst>
                  <a:ext uri="{0D108BD9-81ED-4DB2-BD59-A6C34878D82A}">
                    <a16:rowId xmlns:a16="http://schemas.microsoft.com/office/drawing/2014/main" val="4077109415"/>
                  </a:ext>
                </a:extLst>
              </a:tr>
              <a:tr h="1307905">
                <a:tc>
                  <a:txBody>
                    <a:bodyPr/>
                    <a:lstStyle/>
                    <a:p>
                      <a:pPr>
                        <a:spcAft>
                          <a:spcPts val="0"/>
                        </a:spcAft>
                      </a:pPr>
                      <a:r>
                        <a:rPr lang="en-AU" sz="2000" dirty="0">
                          <a:effectLst/>
                        </a:rPr>
                        <a:t>27 May 3-4pm</a:t>
                      </a:r>
                      <a:endParaRPr lang="en-AU"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2000" dirty="0">
                          <a:effectLst/>
                        </a:rPr>
                        <a:t>Victoria Clout &amp; Natalie Oh</a:t>
                      </a:r>
                      <a:endParaRPr lang="en-AU"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2000" dirty="0">
                          <a:effectLst/>
                        </a:rPr>
                        <a:t>Learning from T1 – What do Students Need from You?</a:t>
                      </a:r>
                      <a:endParaRPr lang="en-A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tc>
                  <a:txBody>
                    <a:bodyPr/>
                    <a:lstStyle/>
                    <a:p>
                      <a:pPr>
                        <a:spcAft>
                          <a:spcPts val="0"/>
                        </a:spcAft>
                      </a:pPr>
                      <a:r>
                        <a:rPr lang="en-AU" sz="2000" u="sng" dirty="0">
                          <a:effectLst/>
                          <a:hlinkClick r:id="rId2"/>
                        </a:rPr>
                        <a:t>link</a:t>
                      </a:r>
                      <a:endParaRPr lang="en-AU"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728" marR="67728" marT="0" marB="0"/>
                </a:tc>
                <a:extLst>
                  <a:ext uri="{0D108BD9-81ED-4DB2-BD59-A6C34878D82A}">
                    <a16:rowId xmlns:a16="http://schemas.microsoft.com/office/drawing/2014/main" val="1378832862"/>
                  </a:ext>
                </a:extLst>
              </a:tr>
            </a:tbl>
          </a:graphicData>
        </a:graphic>
      </p:graphicFrame>
    </p:spTree>
    <p:extLst>
      <p:ext uri="{BB962C8B-B14F-4D97-AF65-F5344CB8AC3E}">
        <p14:creationId xmlns:p14="http://schemas.microsoft.com/office/powerpoint/2010/main" val="120063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6" name="Rectangle 35">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8" name="Rectangle 37">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 name="Group 3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 name="Straight Connector 40">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49" name="Rectangle 48">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A78657-065B-734C-9377-15A4BC078F25}"/>
              </a:ext>
            </a:extLst>
          </p:cNvPr>
          <p:cNvSpPr>
            <a:spLocks noGrp="1"/>
          </p:cNvSpPr>
          <p:nvPr>
            <p:ph type="title"/>
          </p:nvPr>
        </p:nvSpPr>
        <p:spPr>
          <a:xfrm>
            <a:off x="1209040" y="1754659"/>
            <a:ext cx="9860547" cy="3005463"/>
          </a:xfrm>
        </p:spPr>
        <p:txBody>
          <a:bodyPr vert="horz" lIns="91440" tIns="45720" rIns="91440" bIns="45720" rtlCol="0" anchor="ctr">
            <a:normAutofit/>
          </a:bodyPr>
          <a:lstStyle/>
          <a:p>
            <a:pPr algn="ctr">
              <a:lnSpc>
                <a:spcPct val="83000"/>
              </a:lnSpc>
            </a:pPr>
            <a:r>
              <a:rPr lang="en-US" sz="6800" b="0" cap="all" spc="-100" dirty="0">
                <a:solidFill>
                  <a:schemeClr val="bg1"/>
                </a:solidFill>
              </a:rPr>
              <a:t>(1) Asynchronous components to enable teamwork</a:t>
            </a:r>
          </a:p>
        </p:txBody>
      </p:sp>
      <p:sp>
        <p:nvSpPr>
          <p:cNvPr id="51" name="Rectangle 50">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52">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74538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A2F9BC2-1935-F740-9222-DB7ECD546BC4}"/>
              </a:ext>
            </a:extLst>
          </p:cNvPr>
          <p:cNvSpPr>
            <a:spLocks noGrp="1"/>
          </p:cNvSpPr>
          <p:nvPr>
            <p:ph type="title"/>
          </p:nvPr>
        </p:nvSpPr>
        <p:spPr>
          <a:xfrm>
            <a:off x="1136849" y="1348844"/>
            <a:ext cx="5716338" cy="3042706"/>
          </a:xfrm>
        </p:spPr>
        <p:txBody>
          <a:bodyPr vert="horz" lIns="91440" tIns="45720" rIns="91440" bIns="45720" rtlCol="0" anchor="ctr">
            <a:normAutofit/>
          </a:bodyPr>
          <a:lstStyle/>
          <a:p>
            <a:pPr algn="ctr">
              <a:lnSpc>
                <a:spcPct val="83000"/>
              </a:lnSpc>
            </a:pPr>
            <a:r>
              <a:rPr lang="en-US" sz="4700" b="0" cap="all" spc="-100" dirty="0"/>
              <a:t>Do you require teams to do work together outside of class?</a:t>
            </a:r>
          </a:p>
        </p:txBody>
      </p:sp>
      <p:sp>
        <p:nvSpPr>
          <p:cNvPr id="26" name="Rectangle 25">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Graphic 5" descr="User Network">
            <a:extLst>
              <a:ext uri="{FF2B5EF4-FFF2-40B4-BE49-F238E27FC236}">
                <a16:creationId xmlns:a16="http://schemas.microsoft.com/office/drawing/2014/main" id="{59FA1221-3245-4284-887C-F1B067A6C5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6549" y="1681469"/>
            <a:ext cx="3513108" cy="3513108"/>
          </a:xfrm>
          <a:prstGeom prst="rect">
            <a:avLst/>
          </a:prstGeom>
        </p:spPr>
      </p:pic>
    </p:spTree>
    <p:extLst>
      <p:ext uri="{BB962C8B-B14F-4D97-AF65-F5344CB8AC3E}">
        <p14:creationId xmlns:p14="http://schemas.microsoft.com/office/powerpoint/2010/main" val="375831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0" name="Rectangle 19">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2" name="Group 2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3" name="Straight Connector 22">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5EF92A25-B1AA-934F-90DB-D25B7AEBB85C}"/>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100" b="0" cap="all" spc="-100">
                <a:solidFill>
                  <a:schemeClr val="bg1"/>
                </a:solidFill>
              </a:rPr>
              <a:t>Build a place for students to work together</a:t>
            </a:r>
          </a:p>
        </p:txBody>
      </p:sp>
      <p:sp>
        <p:nvSpPr>
          <p:cNvPr id="37" name="Rectangle 36">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9" name="Content Placeholder 8" descr="A dining room table&#10;&#10;Description automatically generated">
            <a:extLst>
              <a:ext uri="{FF2B5EF4-FFF2-40B4-BE49-F238E27FC236}">
                <a16:creationId xmlns:a16="http://schemas.microsoft.com/office/drawing/2014/main" id="{38E3718D-0ED5-C943-9BE0-B2F9181D2D9C}"/>
              </a:ext>
            </a:extLst>
          </p:cNvPr>
          <p:cNvPicPr>
            <a:picLocks noGrp="1" noChangeAspect="1"/>
          </p:cNvPicPr>
          <p:nvPr>
            <p:ph idx="1"/>
          </p:nvPr>
        </p:nvPicPr>
        <p:blipFill rotWithShape="1">
          <a:blip r:embed="rId3"/>
          <a:srcRect l="8032"/>
          <a:stretch/>
        </p:blipFill>
        <p:spPr>
          <a:xfrm>
            <a:off x="5666352" y="1485182"/>
            <a:ext cx="5704061" cy="4000442"/>
          </a:xfrm>
          <a:prstGeom prst="rect">
            <a:avLst/>
          </a:prstGeom>
        </p:spPr>
      </p:pic>
    </p:spTree>
    <p:extLst>
      <p:ext uri="{BB962C8B-B14F-4D97-AF65-F5344CB8AC3E}">
        <p14:creationId xmlns:p14="http://schemas.microsoft.com/office/powerpoint/2010/main" val="33191036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D831-AC88-E44B-BD2E-16032F6A108C}"/>
              </a:ext>
            </a:extLst>
          </p:cNvPr>
          <p:cNvSpPr>
            <a:spLocks noGrp="1"/>
          </p:cNvSpPr>
          <p:nvPr>
            <p:ph type="title"/>
          </p:nvPr>
        </p:nvSpPr>
        <p:spPr>
          <a:xfrm>
            <a:off x="1066800" y="769026"/>
            <a:ext cx="10058400" cy="1371600"/>
          </a:xfrm>
        </p:spPr>
        <p:txBody>
          <a:bodyPr>
            <a:noAutofit/>
          </a:bodyPr>
          <a:lstStyle/>
          <a:p>
            <a:br>
              <a:rPr lang="en-US" sz="3600" b="0" dirty="0"/>
            </a:br>
            <a:r>
              <a:rPr lang="en-US" sz="3600" b="0" dirty="0"/>
              <a:t>Use the ‘Group’ setting, create Teams as ‘Groups’</a:t>
            </a:r>
          </a:p>
        </p:txBody>
      </p:sp>
      <p:graphicFrame>
        <p:nvGraphicFramePr>
          <p:cNvPr id="10" name="Content Placeholder 2">
            <a:extLst>
              <a:ext uri="{FF2B5EF4-FFF2-40B4-BE49-F238E27FC236}">
                <a16:creationId xmlns:a16="http://schemas.microsoft.com/office/drawing/2014/main" id="{A46B1F6C-9855-3242-96D4-715B7CCCD457}"/>
              </a:ext>
            </a:extLst>
          </p:cNvPr>
          <p:cNvGraphicFramePr>
            <a:graphicFrameLocks/>
          </p:cNvGraphicFramePr>
          <p:nvPr>
            <p:extLst>
              <p:ext uri="{D42A27DB-BD31-4B8C-83A1-F6EECF244321}">
                <p14:modId xmlns:p14="http://schemas.microsoft.com/office/powerpoint/2010/main" val="3671605061"/>
              </p:ext>
            </p:extLst>
          </p:nvPr>
        </p:nvGraphicFramePr>
        <p:xfrm>
          <a:off x="1066800" y="3448464"/>
          <a:ext cx="9595262" cy="326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9154AEAB-A9A1-B941-B4AE-5B98A960EE05}"/>
              </a:ext>
            </a:extLst>
          </p:cNvPr>
          <p:cNvSpPr/>
          <p:nvPr/>
        </p:nvSpPr>
        <p:spPr>
          <a:xfrm>
            <a:off x="1066800" y="559401"/>
            <a:ext cx="2792752" cy="707886"/>
          </a:xfrm>
          <a:prstGeom prst="rect">
            <a:avLst/>
          </a:prstGeom>
        </p:spPr>
        <p:txBody>
          <a:bodyPr wrap="none">
            <a:spAutoFit/>
          </a:bodyPr>
          <a:lstStyle/>
          <a:p>
            <a:r>
              <a:rPr lang="en-US" sz="4000" b="1" dirty="0"/>
              <a:t>On Moodle </a:t>
            </a:r>
          </a:p>
        </p:txBody>
      </p:sp>
      <p:pic>
        <p:nvPicPr>
          <p:cNvPr id="8" name="Picture 7" descr="A screenshot of a cell phone&#10;&#10;Description automatically generated">
            <a:extLst>
              <a:ext uri="{FF2B5EF4-FFF2-40B4-BE49-F238E27FC236}">
                <a16:creationId xmlns:a16="http://schemas.microsoft.com/office/drawing/2014/main" id="{A343567D-7A19-D341-847E-61A712CD9C58}"/>
              </a:ext>
            </a:extLst>
          </p:cNvPr>
          <p:cNvPicPr>
            <a:picLocks noChangeAspect="1"/>
          </p:cNvPicPr>
          <p:nvPr/>
        </p:nvPicPr>
        <p:blipFill>
          <a:blip r:embed="rId7"/>
          <a:stretch>
            <a:fillRect/>
          </a:stretch>
        </p:blipFill>
        <p:spPr>
          <a:xfrm>
            <a:off x="3777174" y="1908817"/>
            <a:ext cx="3455526" cy="1690805"/>
          </a:xfrm>
          <a:prstGeom prst="rect">
            <a:avLst/>
          </a:prstGeom>
        </p:spPr>
      </p:pic>
      <p:pic>
        <p:nvPicPr>
          <p:cNvPr id="14" name="Picture 13">
            <a:extLst>
              <a:ext uri="{FF2B5EF4-FFF2-40B4-BE49-F238E27FC236}">
                <a16:creationId xmlns:a16="http://schemas.microsoft.com/office/drawing/2014/main" id="{74C50395-0507-7446-8CD7-D7BEA7F7AFAB}"/>
              </a:ext>
            </a:extLst>
          </p:cNvPr>
          <p:cNvPicPr>
            <a:picLocks noChangeAspect="1"/>
          </p:cNvPicPr>
          <p:nvPr/>
        </p:nvPicPr>
        <p:blipFill>
          <a:blip r:embed="rId8"/>
          <a:stretch>
            <a:fillRect/>
          </a:stretch>
        </p:blipFill>
        <p:spPr>
          <a:xfrm>
            <a:off x="1000540" y="4131227"/>
            <a:ext cx="3408546" cy="716446"/>
          </a:xfrm>
          <a:prstGeom prst="rect">
            <a:avLst/>
          </a:prstGeom>
        </p:spPr>
      </p:pic>
      <p:pic>
        <p:nvPicPr>
          <p:cNvPr id="16" name="Picture 15">
            <a:extLst>
              <a:ext uri="{FF2B5EF4-FFF2-40B4-BE49-F238E27FC236}">
                <a16:creationId xmlns:a16="http://schemas.microsoft.com/office/drawing/2014/main" id="{6533EC7F-7519-2C42-B1A7-0A3211AC6F00}"/>
              </a:ext>
            </a:extLst>
          </p:cNvPr>
          <p:cNvPicPr>
            <a:picLocks noChangeAspect="1"/>
          </p:cNvPicPr>
          <p:nvPr/>
        </p:nvPicPr>
        <p:blipFill>
          <a:blip r:embed="rId9"/>
          <a:stretch>
            <a:fillRect/>
          </a:stretch>
        </p:blipFill>
        <p:spPr>
          <a:xfrm>
            <a:off x="4755274" y="4084092"/>
            <a:ext cx="2865784" cy="716446"/>
          </a:xfrm>
          <a:prstGeom prst="rect">
            <a:avLst/>
          </a:prstGeom>
        </p:spPr>
      </p:pic>
      <p:pic>
        <p:nvPicPr>
          <p:cNvPr id="18" name="Picture 17">
            <a:extLst>
              <a:ext uri="{FF2B5EF4-FFF2-40B4-BE49-F238E27FC236}">
                <a16:creationId xmlns:a16="http://schemas.microsoft.com/office/drawing/2014/main" id="{BFAD43EF-585A-7D40-863C-3E8AD2C21840}"/>
              </a:ext>
            </a:extLst>
          </p:cNvPr>
          <p:cNvPicPr>
            <a:picLocks noChangeAspect="1"/>
          </p:cNvPicPr>
          <p:nvPr/>
        </p:nvPicPr>
        <p:blipFill>
          <a:blip r:embed="rId10"/>
          <a:stretch>
            <a:fillRect/>
          </a:stretch>
        </p:blipFill>
        <p:spPr>
          <a:xfrm>
            <a:off x="7967246" y="4060139"/>
            <a:ext cx="2114550" cy="716446"/>
          </a:xfrm>
          <a:prstGeom prst="rect">
            <a:avLst/>
          </a:prstGeom>
        </p:spPr>
      </p:pic>
      <p:sp>
        <p:nvSpPr>
          <p:cNvPr id="19" name="Rectangle 18">
            <a:extLst>
              <a:ext uri="{FF2B5EF4-FFF2-40B4-BE49-F238E27FC236}">
                <a16:creationId xmlns:a16="http://schemas.microsoft.com/office/drawing/2014/main" id="{2FA70946-1B1C-EA4B-9174-343F45C0CF2B}"/>
              </a:ext>
            </a:extLst>
          </p:cNvPr>
          <p:cNvSpPr/>
          <p:nvPr/>
        </p:nvSpPr>
        <p:spPr>
          <a:xfrm>
            <a:off x="1066800" y="3655141"/>
            <a:ext cx="6352188" cy="523220"/>
          </a:xfrm>
          <a:prstGeom prst="rect">
            <a:avLst/>
          </a:prstGeom>
        </p:spPr>
        <p:txBody>
          <a:bodyPr wrap="none">
            <a:spAutoFit/>
          </a:bodyPr>
          <a:lstStyle/>
          <a:p>
            <a:r>
              <a:rPr lang="en-US" sz="2800" dirty="0"/>
              <a:t>Then add to the Moodle site activities like…</a:t>
            </a:r>
          </a:p>
        </p:txBody>
      </p:sp>
    </p:spTree>
    <p:extLst>
      <p:ext uri="{BB962C8B-B14F-4D97-AF65-F5344CB8AC3E}">
        <p14:creationId xmlns:p14="http://schemas.microsoft.com/office/powerpoint/2010/main" val="68188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55DD-473E-9B49-826B-058ADBB70CA8}"/>
              </a:ext>
            </a:extLst>
          </p:cNvPr>
          <p:cNvSpPr>
            <a:spLocks noGrp="1"/>
          </p:cNvSpPr>
          <p:nvPr>
            <p:ph type="title"/>
          </p:nvPr>
        </p:nvSpPr>
        <p:spPr>
          <a:xfrm>
            <a:off x="955589" y="453632"/>
            <a:ext cx="10058400" cy="1371600"/>
          </a:xfrm>
        </p:spPr>
        <p:txBody>
          <a:bodyPr>
            <a:normAutofit/>
          </a:bodyPr>
          <a:lstStyle/>
          <a:p>
            <a:r>
              <a:rPr lang="en-US" dirty="0"/>
              <a:t>Microsoft Teams:</a:t>
            </a:r>
          </a:p>
        </p:txBody>
      </p:sp>
      <p:sp>
        <p:nvSpPr>
          <p:cNvPr id="4" name="Rectangle 3">
            <a:extLst>
              <a:ext uri="{FF2B5EF4-FFF2-40B4-BE49-F238E27FC236}">
                <a16:creationId xmlns:a16="http://schemas.microsoft.com/office/drawing/2014/main" id="{489A6400-9A9F-4A41-814A-7AC3BC8E4635}"/>
              </a:ext>
            </a:extLst>
          </p:cNvPr>
          <p:cNvSpPr/>
          <p:nvPr/>
        </p:nvSpPr>
        <p:spPr>
          <a:xfrm>
            <a:off x="1544384" y="4506542"/>
            <a:ext cx="3174701" cy="1569660"/>
          </a:xfrm>
          <a:prstGeom prst="rect">
            <a:avLst/>
          </a:prstGeom>
        </p:spPr>
        <p:txBody>
          <a:bodyPr wrap="square">
            <a:spAutoFit/>
          </a:bodyPr>
          <a:lstStyle/>
          <a:p>
            <a:pPr lvl="1"/>
            <a:r>
              <a:rPr lang="en-US" sz="2400" dirty="0"/>
              <a:t>Create a team channel – where it is private (only the team can access)</a:t>
            </a:r>
          </a:p>
        </p:txBody>
      </p:sp>
      <p:sp>
        <p:nvSpPr>
          <p:cNvPr id="5" name="Rectangle 4">
            <a:extLst>
              <a:ext uri="{FF2B5EF4-FFF2-40B4-BE49-F238E27FC236}">
                <a16:creationId xmlns:a16="http://schemas.microsoft.com/office/drawing/2014/main" id="{4C793309-5F87-1E45-989A-4CD90BB30876}"/>
              </a:ext>
            </a:extLst>
          </p:cNvPr>
          <p:cNvSpPr/>
          <p:nvPr/>
        </p:nvSpPr>
        <p:spPr>
          <a:xfrm>
            <a:off x="5523470" y="4633162"/>
            <a:ext cx="2920314" cy="1815882"/>
          </a:xfrm>
          <a:prstGeom prst="rect">
            <a:avLst/>
          </a:prstGeom>
        </p:spPr>
        <p:txBody>
          <a:bodyPr wrap="square">
            <a:spAutoFit/>
          </a:bodyPr>
          <a:lstStyle/>
          <a:p>
            <a:pPr lvl="1"/>
            <a:r>
              <a:rPr lang="en-US" sz="2800" dirty="0"/>
              <a:t>Discuss Ideas and upload documents in their “Channel”</a:t>
            </a:r>
          </a:p>
        </p:txBody>
      </p:sp>
      <p:sp>
        <p:nvSpPr>
          <p:cNvPr id="6" name="Rectangle 5">
            <a:extLst>
              <a:ext uri="{FF2B5EF4-FFF2-40B4-BE49-F238E27FC236}">
                <a16:creationId xmlns:a16="http://schemas.microsoft.com/office/drawing/2014/main" id="{D763892E-D53E-FF47-AE1A-76CD4C98E6C1}"/>
              </a:ext>
            </a:extLst>
          </p:cNvPr>
          <p:cNvSpPr/>
          <p:nvPr/>
        </p:nvSpPr>
        <p:spPr>
          <a:xfrm>
            <a:off x="8501449" y="4442468"/>
            <a:ext cx="3225114" cy="1815882"/>
          </a:xfrm>
          <a:prstGeom prst="rect">
            <a:avLst/>
          </a:prstGeom>
        </p:spPr>
        <p:txBody>
          <a:bodyPr wrap="square">
            <a:spAutoFit/>
          </a:bodyPr>
          <a:lstStyle/>
          <a:p>
            <a:pPr lvl="1"/>
            <a:r>
              <a:rPr lang="en-US" sz="2800" dirty="0"/>
              <a:t>Students can schedule video meetings using the calendar </a:t>
            </a:r>
          </a:p>
        </p:txBody>
      </p:sp>
      <p:pic>
        <p:nvPicPr>
          <p:cNvPr id="8" name="Picture 7">
            <a:extLst>
              <a:ext uri="{FF2B5EF4-FFF2-40B4-BE49-F238E27FC236}">
                <a16:creationId xmlns:a16="http://schemas.microsoft.com/office/drawing/2014/main" id="{9F983545-995F-6441-9526-7ED8C0142215}"/>
              </a:ext>
            </a:extLst>
          </p:cNvPr>
          <p:cNvPicPr>
            <a:picLocks noChangeAspect="1"/>
          </p:cNvPicPr>
          <p:nvPr/>
        </p:nvPicPr>
        <p:blipFill>
          <a:blip r:embed="rId2"/>
          <a:stretch>
            <a:fillRect/>
          </a:stretch>
        </p:blipFill>
        <p:spPr>
          <a:xfrm>
            <a:off x="1730932" y="3024487"/>
            <a:ext cx="2801607" cy="730854"/>
          </a:xfrm>
          <a:prstGeom prst="rect">
            <a:avLst/>
          </a:prstGeom>
        </p:spPr>
      </p:pic>
      <p:pic>
        <p:nvPicPr>
          <p:cNvPr id="10" name="Picture 9">
            <a:extLst>
              <a:ext uri="{FF2B5EF4-FFF2-40B4-BE49-F238E27FC236}">
                <a16:creationId xmlns:a16="http://schemas.microsoft.com/office/drawing/2014/main" id="{E6F249E4-2A50-D846-98A3-C25C988BFE8B}"/>
              </a:ext>
            </a:extLst>
          </p:cNvPr>
          <p:cNvPicPr>
            <a:picLocks noChangeAspect="1"/>
          </p:cNvPicPr>
          <p:nvPr/>
        </p:nvPicPr>
        <p:blipFill>
          <a:blip r:embed="rId3"/>
          <a:stretch>
            <a:fillRect/>
          </a:stretch>
        </p:blipFill>
        <p:spPr>
          <a:xfrm>
            <a:off x="4593539" y="2958670"/>
            <a:ext cx="834122" cy="80075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87087CCA-014A-F746-B4B8-2C64A84BB445}"/>
              </a:ext>
            </a:extLst>
          </p:cNvPr>
          <p:cNvPicPr>
            <a:picLocks noChangeAspect="1"/>
          </p:cNvPicPr>
          <p:nvPr/>
        </p:nvPicPr>
        <p:blipFill rotWithShape="1">
          <a:blip r:embed="rId4"/>
          <a:srcRect b="30903"/>
          <a:stretch/>
        </p:blipFill>
        <p:spPr>
          <a:xfrm>
            <a:off x="8791641" y="3066748"/>
            <a:ext cx="2934922" cy="646332"/>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9A7D85F8-8DD6-2B44-8EED-AB6D38F2868E}"/>
              </a:ext>
            </a:extLst>
          </p:cNvPr>
          <p:cNvPicPr>
            <a:picLocks noChangeAspect="1"/>
          </p:cNvPicPr>
          <p:nvPr/>
        </p:nvPicPr>
        <p:blipFill rotWithShape="1">
          <a:blip r:embed="rId5"/>
          <a:srcRect t="40375"/>
          <a:stretch/>
        </p:blipFill>
        <p:spPr>
          <a:xfrm>
            <a:off x="6153864" y="1825232"/>
            <a:ext cx="1742655" cy="2738856"/>
          </a:xfrm>
          <a:prstGeom prst="rect">
            <a:avLst/>
          </a:prstGeom>
        </p:spPr>
      </p:pic>
      <p:sp>
        <p:nvSpPr>
          <p:cNvPr id="15" name="Rectangle 14">
            <a:extLst>
              <a:ext uri="{FF2B5EF4-FFF2-40B4-BE49-F238E27FC236}">
                <a16:creationId xmlns:a16="http://schemas.microsoft.com/office/drawing/2014/main" id="{DA6696F0-18A7-C741-B70B-8B46711F0420}"/>
              </a:ext>
            </a:extLst>
          </p:cNvPr>
          <p:cNvSpPr/>
          <p:nvPr/>
        </p:nvSpPr>
        <p:spPr>
          <a:xfrm>
            <a:off x="1088380" y="1499204"/>
            <a:ext cx="3813544" cy="707886"/>
          </a:xfrm>
          <a:prstGeom prst="rect">
            <a:avLst/>
          </a:prstGeom>
        </p:spPr>
        <p:txBody>
          <a:bodyPr wrap="none">
            <a:spAutoFit/>
          </a:bodyPr>
          <a:lstStyle/>
          <a:p>
            <a:r>
              <a:rPr lang="en-US" sz="4000" dirty="0"/>
              <a:t>Setup spaces by…</a:t>
            </a:r>
          </a:p>
        </p:txBody>
      </p:sp>
    </p:spTree>
    <p:extLst>
      <p:ext uri="{BB962C8B-B14F-4D97-AF65-F5344CB8AC3E}">
        <p14:creationId xmlns:p14="http://schemas.microsoft.com/office/powerpoint/2010/main" val="154610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8" name="Rectangle 47">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0" name="Rectangle 49">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2" name="Group 5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3" name="Straight Connector 52">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BB4E5764-618B-45CD-B137-77075E60D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54C92A03-CEC7-4A69-BAF0-6D91D5DA8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61" name="Rectangle 60">
            <a:extLst>
              <a:ext uri="{FF2B5EF4-FFF2-40B4-BE49-F238E27FC236}">
                <a16:creationId xmlns:a16="http://schemas.microsoft.com/office/drawing/2014/main" id="{65F125DB-DDC4-4E82-B74F-B392786F5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7" y="621793"/>
            <a:ext cx="6651809" cy="5614416"/>
          </a:xfrm>
          <a:prstGeom prst="rect">
            <a:avLst/>
          </a:prstGeom>
          <a:solidFill>
            <a:schemeClr val="bg1">
              <a:lumMod val="75000"/>
              <a:lumOff val="25000"/>
            </a:schemeClr>
          </a:solidFill>
          <a:ln w="12700" cap="sq" cmpd="sng" algn="ctr">
            <a:solidFill>
              <a:srgbClr val="404040"/>
            </a:solidFill>
            <a:prstDash val="solid"/>
            <a:miter lim="800000"/>
          </a:ln>
          <a:effectLst/>
        </p:spPr>
      </p:sp>
      <p:sp>
        <p:nvSpPr>
          <p:cNvPr id="2" name="Title 1">
            <a:extLst>
              <a:ext uri="{FF2B5EF4-FFF2-40B4-BE49-F238E27FC236}">
                <a16:creationId xmlns:a16="http://schemas.microsoft.com/office/drawing/2014/main" id="{9C384A65-DF29-9D42-8217-F360DBCD0179}"/>
              </a:ext>
            </a:extLst>
          </p:cNvPr>
          <p:cNvSpPr>
            <a:spLocks noGrp="1"/>
          </p:cNvSpPr>
          <p:nvPr>
            <p:ph type="title"/>
          </p:nvPr>
        </p:nvSpPr>
        <p:spPr>
          <a:xfrm>
            <a:off x="1078160" y="1348844"/>
            <a:ext cx="5716338" cy="3042706"/>
          </a:xfrm>
        </p:spPr>
        <p:txBody>
          <a:bodyPr vert="horz" lIns="91440" tIns="45720" rIns="91440" bIns="45720" rtlCol="0" anchor="ctr">
            <a:normAutofit/>
          </a:bodyPr>
          <a:lstStyle/>
          <a:p>
            <a:pPr algn="ctr">
              <a:lnSpc>
                <a:spcPct val="83000"/>
              </a:lnSpc>
            </a:pPr>
            <a:r>
              <a:rPr lang="en-US" sz="3800" b="0" cap="all" spc="-100" dirty="0">
                <a:solidFill>
                  <a:schemeClr val="tx1"/>
                </a:solidFill>
              </a:rPr>
              <a:t>Please don’t leave students to do group chat/discussion on Facebook as a default</a:t>
            </a:r>
          </a:p>
        </p:txBody>
      </p:sp>
      <p:sp>
        <p:nvSpPr>
          <p:cNvPr id="63" name="Rectangle 62">
            <a:extLst>
              <a:ext uri="{FF2B5EF4-FFF2-40B4-BE49-F238E27FC236}">
                <a16:creationId xmlns:a16="http://schemas.microsoft.com/office/drawing/2014/main" id="{4D74684A-298A-4991-8049-932BE0415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3061"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5" name="Straight Connector 64">
            <a:extLst>
              <a:ext uri="{FF2B5EF4-FFF2-40B4-BE49-F238E27FC236}">
                <a16:creationId xmlns:a16="http://schemas.microsoft.com/office/drawing/2014/main" id="{A6DE01FA-1462-4638-BA9A-07380B00F4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3736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EEB6783-DFF6-4785-A66F-330EC2E04C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900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C54B29-4C88-42A5-940E-9ECB9E0B0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37361"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logo&#10;&#10;Description automatically generated">
            <a:extLst>
              <a:ext uri="{FF2B5EF4-FFF2-40B4-BE49-F238E27FC236}">
                <a16:creationId xmlns:a16="http://schemas.microsoft.com/office/drawing/2014/main" id="{4B6C2F90-3926-0C47-89B4-9CBFF5F6BC40}"/>
              </a:ext>
            </a:extLst>
          </p:cNvPr>
          <p:cNvPicPr>
            <a:picLocks noGrp="1" noChangeAspect="1"/>
          </p:cNvPicPr>
          <p:nvPr>
            <p:ph idx="1"/>
          </p:nvPr>
        </p:nvPicPr>
        <p:blipFill>
          <a:blip r:embed="rId2"/>
          <a:stretch>
            <a:fillRect/>
          </a:stretch>
        </p:blipFill>
        <p:spPr>
          <a:xfrm>
            <a:off x="7449402" y="3652611"/>
            <a:ext cx="4110426" cy="2560593"/>
          </a:xfrm>
          <a:prstGeom prst="rect">
            <a:avLst/>
          </a:prstGeom>
        </p:spPr>
      </p:pic>
      <p:pic>
        <p:nvPicPr>
          <p:cNvPr id="9" name="Graphic 8" descr="Close">
            <a:extLst>
              <a:ext uri="{FF2B5EF4-FFF2-40B4-BE49-F238E27FC236}">
                <a16:creationId xmlns:a16="http://schemas.microsoft.com/office/drawing/2014/main" id="{C03492D9-ED7C-C04F-9291-E9ED51878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2504" y="2364572"/>
            <a:ext cx="2843220" cy="2843220"/>
          </a:xfrm>
          <a:prstGeom prst="rect">
            <a:avLst/>
          </a:prstGeom>
        </p:spPr>
      </p:pic>
      <p:sp>
        <p:nvSpPr>
          <p:cNvPr id="10" name="TextBox 9">
            <a:extLst>
              <a:ext uri="{FF2B5EF4-FFF2-40B4-BE49-F238E27FC236}">
                <a16:creationId xmlns:a16="http://schemas.microsoft.com/office/drawing/2014/main" id="{73DC10E2-FE41-FD47-99CB-140F1639797F}"/>
              </a:ext>
            </a:extLst>
          </p:cNvPr>
          <p:cNvSpPr txBox="1"/>
          <p:nvPr/>
        </p:nvSpPr>
        <p:spPr>
          <a:xfrm>
            <a:off x="1307868" y="4945066"/>
            <a:ext cx="4776179" cy="461665"/>
          </a:xfrm>
          <a:prstGeom prst="rect">
            <a:avLst/>
          </a:prstGeom>
          <a:noFill/>
        </p:spPr>
        <p:txBody>
          <a:bodyPr wrap="none" rtlCol="0">
            <a:spAutoFit/>
          </a:bodyPr>
          <a:lstStyle/>
          <a:p>
            <a:r>
              <a:rPr lang="en-US" sz="2400" dirty="0"/>
              <a:t>Teams don’t always become friends… </a:t>
            </a:r>
          </a:p>
        </p:txBody>
      </p:sp>
    </p:spTree>
    <p:extLst>
      <p:ext uri="{BB962C8B-B14F-4D97-AF65-F5344CB8AC3E}">
        <p14:creationId xmlns:p14="http://schemas.microsoft.com/office/powerpoint/2010/main" val="435002833"/>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412624"/>
      </a:dk2>
      <a:lt2>
        <a:srgbClr val="E2E8E8"/>
      </a:lt2>
      <a:accent1>
        <a:srgbClr val="C69996"/>
      </a:accent1>
      <a:accent2>
        <a:srgbClr val="BA9B7F"/>
      </a:accent2>
      <a:accent3>
        <a:srgbClr val="A9A580"/>
      </a:accent3>
      <a:accent4>
        <a:srgbClr val="99AA74"/>
      </a:accent4>
      <a:accent5>
        <a:srgbClr val="8DAC82"/>
      </a:accent5>
      <a:accent6>
        <a:srgbClr val="78AF80"/>
      </a:accent6>
      <a:hlink>
        <a:srgbClr val="578D9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865C268EA4314EADBB267503E29BD8" ma:contentTypeVersion="7" ma:contentTypeDescription="Create a new document." ma:contentTypeScope="" ma:versionID="9ab9e25a522aa89bd58274545f5aa770">
  <xsd:schema xmlns:xsd="http://www.w3.org/2001/XMLSchema" xmlns:xs="http://www.w3.org/2001/XMLSchema" xmlns:p="http://schemas.microsoft.com/office/2006/metadata/properties" xmlns:ns2="9b7391ba-b522-4229-a96d-e86264383528" targetNamespace="http://schemas.microsoft.com/office/2006/metadata/properties" ma:root="true" ma:fieldsID="dd4c46b628643cb04b217568698f5210" ns2:_="">
    <xsd:import namespace="9b7391ba-b522-4229-a96d-e862643835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391ba-b522-4229-a96d-e86264383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7B3280-0C80-48B7-A3DD-6C429298F3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5DEFA13-ABEB-4FF3-B11E-A17D03164757}">
  <ds:schemaRefs>
    <ds:schemaRef ds:uri="http://schemas.microsoft.com/sharepoint/v3/contenttype/forms"/>
  </ds:schemaRefs>
</ds:datastoreItem>
</file>

<file path=customXml/itemProps3.xml><?xml version="1.0" encoding="utf-8"?>
<ds:datastoreItem xmlns:ds="http://schemas.openxmlformats.org/officeDocument/2006/customXml" ds:itemID="{35DFB04B-0EAF-4CB0-B631-4FBFBF99F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7391ba-b522-4229-a96d-e862643835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TotalTime>
  <Words>1413</Words>
  <Application>Microsoft Office PowerPoint</Application>
  <PresentationFormat>Widescreen</PresentationFormat>
  <Paragraphs>206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SavonVTI</vt:lpstr>
      <vt:lpstr>Making teamwork ‘work’ in online classes</vt:lpstr>
      <vt:lpstr>scope</vt:lpstr>
      <vt:lpstr>This talk will consider both the Asynchronous and Synchronous </vt:lpstr>
      <vt:lpstr>(1) Asynchronous components to enable teamwork</vt:lpstr>
      <vt:lpstr>Do you require teams to do work together outside of class?</vt:lpstr>
      <vt:lpstr>Build a place for students to work together</vt:lpstr>
      <vt:lpstr> Use the ‘Group’ setting, create Teams as ‘Groups’</vt:lpstr>
      <vt:lpstr>Microsoft Teams:</vt:lpstr>
      <vt:lpstr>Please don’t leave students to do group chat/discussion on Facebook as a default</vt:lpstr>
      <vt:lpstr>How will students submit their work?</vt:lpstr>
      <vt:lpstr>(2) Synchronous live classes in teams</vt:lpstr>
      <vt:lpstr>Consider a smaller team size compared to F2F   For example  3 to 4 students</vt:lpstr>
      <vt:lpstr>Time considerations</vt:lpstr>
      <vt:lpstr>Provide a time structure at the beginning of class Here is an example for a 2 hour class:</vt:lpstr>
      <vt:lpstr>Breakout groups</vt:lpstr>
      <vt:lpstr>Be very clear to students about what task you would like them to complete before clicking on the ‘breakout’ groups button more than f2f (because the team can’t run back to you to clarify as easily as a live class)</vt:lpstr>
      <vt:lpstr>Pick a WRITING or ANSWER SPACE for teams  Choose a method for students to see the question in the breakout group  &amp; Fill in their answers</vt:lpstr>
      <vt:lpstr>Google Doc approach:</vt:lpstr>
      <vt:lpstr>Quiz approach:</vt:lpstr>
      <vt:lpstr>PowerPoint Presentation</vt:lpstr>
      <vt:lpstr>Back in the plenary session   Here are two ideas for on commenting on teams’ responses</vt:lpstr>
      <vt:lpstr>What platform is best to deliver the class?</vt:lpstr>
      <vt:lpstr>you might be using a pre-existing live stream tool….</vt:lpstr>
      <vt:lpstr>However there could be a better one!</vt:lpstr>
      <vt:lpstr>Consideration - the platform should be selected based on your team structure during the Term</vt:lpstr>
      <vt:lpstr>Facilitating the breakout groups</vt:lpstr>
      <vt:lpstr> Could be a…</vt:lpstr>
      <vt:lpstr>In MS Teams – you be on hand for all the breakout groups</vt:lpstr>
      <vt:lpstr>GHOSTING</vt:lpstr>
      <vt:lpstr>Team Peer evaluation tool suggestions:</vt:lpstr>
      <vt:lpstr>Team formation</vt:lpstr>
      <vt:lpstr>Final thoughts…</vt:lpstr>
      <vt:lpstr>Thank You for attending &amp; any questions?</vt:lpstr>
      <vt:lpstr>Victoria has two more presentations coming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teamwork ‘work’ in online classes</dc:title>
  <dc:creator>Victoria Clout</dc:creator>
  <cp:lastModifiedBy>Victoria Clout</cp:lastModifiedBy>
  <cp:revision>5</cp:revision>
  <dcterms:created xsi:type="dcterms:W3CDTF">2020-05-20T03:54:37Z</dcterms:created>
  <dcterms:modified xsi:type="dcterms:W3CDTF">2020-07-15T22:59:02Z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0x01010093865C268EA4314EADBB267503E29BD8</vt:lpwstr>
  </property>
</Properties>
</file>